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6" r:id="rId4"/>
    <p:sldId id="262" r:id="rId5"/>
    <p:sldId id="271" r:id="rId6"/>
    <p:sldId id="272" r:id="rId7"/>
    <p:sldId id="273" r:id="rId8"/>
    <p:sldId id="280" r:id="rId9"/>
    <p:sldId id="279" r:id="rId10"/>
    <p:sldId id="275" r:id="rId11"/>
    <p:sldId id="259" r:id="rId12"/>
    <p:sldId id="276" r:id="rId13"/>
    <p:sldId id="261" r:id="rId14"/>
    <p:sldId id="281" r:id="rId15"/>
    <p:sldId id="257" r:id="rId16"/>
    <p:sldId id="258" r:id="rId17"/>
    <p:sldId id="277" r:id="rId18"/>
    <p:sldId id="278" r:id="rId19"/>
    <p:sldId id="282" r:id="rId20"/>
    <p:sldId id="283" r:id="rId21"/>
    <p:sldId id="284" r:id="rId22"/>
    <p:sldId id="285" r:id="rId23"/>
    <p:sldId id="286" r:id="rId24"/>
    <p:sldId id="287"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Patrick DeRamus" initials="TPD" lastIdx="2" clrIdx="0">
    <p:extLst>
      <p:ext uri="{19B8F6BF-5375-455C-9EA6-DF929625EA0E}">
        <p15:presenceInfo xmlns:p15="http://schemas.microsoft.com/office/powerpoint/2012/main" userId="S::tderamus@gsu.edu::e9612477-d173-4a3c-b6bd-88b20a9222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5" autoAdjust="0"/>
    <p:restoredTop sz="94660"/>
  </p:normalViewPr>
  <p:slideViewPr>
    <p:cSldViewPr snapToGrid="0">
      <p:cViewPr>
        <p:scale>
          <a:sx n="66" d="100"/>
          <a:sy n="66" d="100"/>
        </p:scale>
        <p:origin x="7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DB2-C45C-4FF4-9B65-AC48FE490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75B0B2-0B77-4B2D-BCF5-62A1C2670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B6BD1F-CAE8-464A-B04B-5A9C5E746A51}"/>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3D0642A4-64BB-4BBA-A175-33391F728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76C1D-2ABF-4209-80EF-FFB5E2AD06C5}"/>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3612757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173-10AA-411A-9AD6-6457C3A5F6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423698-CA06-4765-8CC7-580920A8ED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AF9DAC-4878-44E4-B35A-6D6B4616D1C3}"/>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9D88D1B7-F58B-4188-A399-7A70C35B6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3293E-8860-4167-8394-CC84E070B694}"/>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299674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F44C73-D38F-4C3D-9A1A-5DB982E79C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6C608-8E57-4638-9880-DF1A09330D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91F6F-672C-449D-B39F-07CA3967603D}"/>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7C1640F9-E237-492F-B48F-29F8B0E6F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D7A3D-EEA6-4644-AF82-53B753CA3F10}"/>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4546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F31-A9E2-4560-892A-E28747822E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6AB15-A02F-4A9C-9ECB-974C3681E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3F3E6-2DCA-42DE-9C2B-FB4E2AA1ADDC}"/>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4792BBDD-232E-4B6C-9748-1470E23C4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B4E8D-830B-4C86-812E-F1D515BCEE49}"/>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726502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D58E-3503-488D-87C8-D5DEFDD810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E859AC-490B-4CC5-96DC-EF853A30D2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F8E41-DDD2-4A8E-BC74-F54F0BFD4F89}"/>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F16EC5BB-0C53-4756-B1A4-5398139BA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30107-FBA6-46D2-9F4A-F90D2BF5F049}"/>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58369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048B-67EE-404A-9B2C-289F1446E8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7CBBB-A22A-44C5-A0F6-7693BCBECB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B6C927-5B4B-4EEF-8A2A-9DD95F9F64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C229A-9F91-436F-A890-AF23012044BF}"/>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6" name="Footer Placeholder 5">
            <a:extLst>
              <a:ext uri="{FF2B5EF4-FFF2-40B4-BE49-F238E27FC236}">
                <a16:creationId xmlns:a16="http://schemas.microsoft.com/office/drawing/2014/main" id="{CC6142A7-CD36-4B42-AC30-672CFE00A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25688-60DD-4ABF-808E-5808C50BFE61}"/>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323996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266A-7F66-481F-A3AB-7EA3C9D5F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0DD827-6B76-4648-929D-8BB8D801C6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5A2DB0-BCD2-4AD5-8C56-5E81DE583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C1DAF1-19D1-4368-8535-DC11AA635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13508C-D4DC-4425-AFDB-734ADAF4CB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501495-16D5-491D-9A14-6C24F1C70DDB}"/>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8" name="Footer Placeholder 7">
            <a:extLst>
              <a:ext uri="{FF2B5EF4-FFF2-40B4-BE49-F238E27FC236}">
                <a16:creationId xmlns:a16="http://schemas.microsoft.com/office/drawing/2014/main" id="{BDE43933-6980-4FEB-950F-91F38C459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E6D307-B533-4DEB-9EEB-4DFFB145ED4B}"/>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131188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A895-9576-4C93-AC96-08E23D6631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DE5A82-7ACC-4881-98B6-8FAFAA41DD7A}"/>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4" name="Footer Placeholder 3">
            <a:extLst>
              <a:ext uri="{FF2B5EF4-FFF2-40B4-BE49-F238E27FC236}">
                <a16:creationId xmlns:a16="http://schemas.microsoft.com/office/drawing/2014/main" id="{267720BF-7F9F-4FBD-953A-80FB28CEBC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848932-5672-42BB-8FA0-895B3836DDB0}"/>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280885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CA6ED-8A50-484C-9F3C-17E0F690E43B}"/>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3" name="Footer Placeholder 2">
            <a:extLst>
              <a:ext uri="{FF2B5EF4-FFF2-40B4-BE49-F238E27FC236}">
                <a16:creationId xmlns:a16="http://schemas.microsoft.com/office/drawing/2014/main" id="{BB45514D-1427-4D24-A7A9-6032CFC46C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069200-3DA3-4F5B-B8AC-1E64FB86F70D}"/>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199631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463C-C499-4279-A150-36A3B2916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101090-B386-414E-AA57-9F6E2EE0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9AD966-23ED-4547-B588-5BBB629BF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A9E02-FD23-459B-9BE0-3A50EA890DB5}"/>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6" name="Footer Placeholder 5">
            <a:extLst>
              <a:ext uri="{FF2B5EF4-FFF2-40B4-BE49-F238E27FC236}">
                <a16:creationId xmlns:a16="http://schemas.microsoft.com/office/drawing/2014/main" id="{BA78523B-6585-4B31-A245-082584B95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8757-F2F9-4C64-AF6A-EB9D7DC9BA6A}"/>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321344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06D30-40B3-4E65-BDE6-27276DC35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9C89C2-533D-46C4-9F5E-259A0F1C0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C95BC8-8C2D-461C-ADAA-8353548ED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85E4E-B8CB-43CD-BE10-6D291A10CBB0}"/>
              </a:ext>
            </a:extLst>
          </p:cNvPr>
          <p:cNvSpPr>
            <a:spLocks noGrp="1"/>
          </p:cNvSpPr>
          <p:nvPr>
            <p:ph type="dt" sz="half" idx="10"/>
          </p:nvPr>
        </p:nvSpPr>
        <p:spPr/>
        <p:txBody>
          <a:bodyPr/>
          <a:lstStyle/>
          <a:p>
            <a:fld id="{0FCDA31D-CA41-41A6-980A-4B832BCCB28F}" type="datetimeFigureOut">
              <a:rPr lang="en-US" smtClean="0"/>
              <a:t>9/30/2020</a:t>
            </a:fld>
            <a:endParaRPr lang="en-US"/>
          </a:p>
        </p:txBody>
      </p:sp>
      <p:sp>
        <p:nvSpPr>
          <p:cNvPr id="6" name="Footer Placeholder 5">
            <a:extLst>
              <a:ext uri="{FF2B5EF4-FFF2-40B4-BE49-F238E27FC236}">
                <a16:creationId xmlns:a16="http://schemas.microsoft.com/office/drawing/2014/main" id="{AE87150B-E73C-4A49-8377-54DFE44B3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8ABD6-B293-4416-9D3C-ED9EDF2D87C7}"/>
              </a:ext>
            </a:extLst>
          </p:cNvPr>
          <p:cNvSpPr>
            <a:spLocks noGrp="1"/>
          </p:cNvSpPr>
          <p:nvPr>
            <p:ph type="sldNum" sz="quarter" idx="12"/>
          </p:nvPr>
        </p:nvSpPr>
        <p:spPr/>
        <p:txBody>
          <a:bodyPr/>
          <a:lstStyle/>
          <a:p>
            <a:fld id="{88DF9E25-C0C1-4A2A-B3D7-9151AD706686}" type="slidenum">
              <a:rPr lang="en-US" smtClean="0"/>
              <a:t>‹#›</a:t>
            </a:fld>
            <a:endParaRPr lang="en-US"/>
          </a:p>
        </p:txBody>
      </p:sp>
    </p:spTree>
    <p:extLst>
      <p:ext uri="{BB962C8B-B14F-4D97-AF65-F5344CB8AC3E}">
        <p14:creationId xmlns:p14="http://schemas.microsoft.com/office/powerpoint/2010/main" val="2391627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ADB4A-1F7E-4B41-ACC4-6CB2908A8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0F08C0-E64E-453A-BFA7-7F6228153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FB9FA-6C3C-4083-B965-AA48AF02D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DA31D-CA41-41A6-980A-4B832BCCB28F}" type="datetimeFigureOut">
              <a:rPr lang="en-US" smtClean="0"/>
              <a:t>9/30/2020</a:t>
            </a:fld>
            <a:endParaRPr lang="en-US"/>
          </a:p>
        </p:txBody>
      </p:sp>
      <p:sp>
        <p:nvSpPr>
          <p:cNvPr id="5" name="Footer Placeholder 4">
            <a:extLst>
              <a:ext uri="{FF2B5EF4-FFF2-40B4-BE49-F238E27FC236}">
                <a16:creationId xmlns:a16="http://schemas.microsoft.com/office/drawing/2014/main" id="{4D95DC1A-5ADF-4EC5-9506-799574FD0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8631DE-99DC-4163-9CC3-EF781D057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F9E25-C0C1-4A2A-B3D7-9151AD706686}" type="slidenum">
              <a:rPr lang="en-US" smtClean="0"/>
              <a:t>‹#›</a:t>
            </a:fld>
            <a:endParaRPr lang="en-US"/>
          </a:p>
        </p:txBody>
      </p:sp>
    </p:spTree>
    <p:extLst>
      <p:ext uri="{BB962C8B-B14F-4D97-AF65-F5344CB8AC3E}">
        <p14:creationId xmlns:p14="http://schemas.microsoft.com/office/powerpoint/2010/main" val="2725238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434F-68D6-4665-90F8-13B992378B76}"/>
              </a:ext>
            </a:extLst>
          </p:cNvPr>
          <p:cNvSpPr>
            <a:spLocks noGrp="1"/>
          </p:cNvSpPr>
          <p:nvPr>
            <p:ph type="ctrTitle"/>
          </p:nvPr>
        </p:nvSpPr>
        <p:spPr/>
        <p:txBody>
          <a:bodyPr>
            <a:normAutofit fontScale="90000"/>
          </a:bodyPr>
          <a:lstStyle/>
          <a:p>
            <a:r>
              <a:rPr lang="en-US" b="1" dirty="0">
                <a:ln w="9525">
                  <a:solidFill>
                    <a:schemeClr val="bg1"/>
                  </a:solidFill>
                  <a:prstDash val="solid"/>
                </a:ln>
                <a:effectLst>
                  <a:outerShdw blurRad="12700" dist="38100" dir="2700000" algn="tl" rotWithShape="0">
                    <a:schemeClr val="bg1">
                      <a:lumMod val="50000"/>
                    </a:schemeClr>
                  </a:outerShdw>
                </a:effectLst>
              </a:rPr>
              <a:t>I Tried a Bunch of Things: The Dangers of Unexpected Overfitting in Classification</a:t>
            </a:r>
          </a:p>
        </p:txBody>
      </p:sp>
      <p:sp>
        <p:nvSpPr>
          <p:cNvPr id="3" name="Subtitle 2">
            <a:extLst>
              <a:ext uri="{FF2B5EF4-FFF2-40B4-BE49-F238E27FC236}">
                <a16:creationId xmlns:a16="http://schemas.microsoft.com/office/drawing/2014/main" id="{7ECF0128-CEF4-4D8E-80E6-37883DC84A9D}"/>
              </a:ext>
            </a:extLst>
          </p:cNvPr>
          <p:cNvSpPr>
            <a:spLocks noGrp="1"/>
          </p:cNvSpPr>
          <p:nvPr>
            <p:ph type="subTitle" idx="1"/>
          </p:nvPr>
        </p:nvSpPr>
        <p:spPr/>
        <p:txBody>
          <a:bodyPr>
            <a:normAutofit/>
          </a:bodyPr>
          <a:lstStyle/>
          <a:p>
            <a:r>
              <a:rPr lang="en-US" sz="2800" dirty="0">
                <a:ln w="0"/>
                <a:effectLst>
                  <a:outerShdw blurRad="38100" dist="19050" dir="2700000" algn="tl" rotWithShape="0">
                    <a:schemeClr val="dk1">
                      <a:alpha val="40000"/>
                    </a:schemeClr>
                  </a:outerShdw>
                </a:effectLst>
              </a:rPr>
              <a:t>Michael </a:t>
            </a:r>
            <a:r>
              <a:rPr lang="en-US" sz="2800" dirty="0" err="1">
                <a:ln w="0"/>
                <a:effectLst>
                  <a:outerShdw blurRad="38100" dist="19050" dir="2700000" algn="tl" rotWithShape="0">
                    <a:schemeClr val="dk1">
                      <a:alpha val="40000"/>
                    </a:schemeClr>
                  </a:outerShdw>
                </a:effectLst>
              </a:rPr>
              <a:t>Skocik</a:t>
            </a:r>
            <a:r>
              <a:rPr lang="en-US" sz="2800" dirty="0">
                <a:ln w="0"/>
                <a:effectLst>
                  <a:outerShdw blurRad="38100" dist="19050" dir="2700000" algn="tl" rotWithShape="0">
                    <a:schemeClr val="dk1">
                      <a:alpha val="40000"/>
                    </a:schemeClr>
                  </a:outerShdw>
                </a:effectLst>
              </a:rPr>
              <a:t>, John Collins, Chloe Callahan-</a:t>
            </a:r>
            <a:r>
              <a:rPr lang="en-US" sz="2800" dirty="0" err="1">
                <a:ln w="0"/>
                <a:effectLst>
                  <a:outerShdw blurRad="38100" dist="19050" dir="2700000" algn="tl" rotWithShape="0">
                    <a:schemeClr val="dk1">
                      <a:alpha val="40000"/>
                    </a:schemeClr>
                  </a:outerShdw>
                </a:effectLst>
              </a:rPr>
              <a:t>Flintoft</a:t>
            </a:r>
            <a:r>
              <a:rPr lang="en-US" sz="2800" dirty="0">
                <a:ln w="0"/>
                <a:effectLst>
                  <a:outerShdw blurRad="38100" dist="19050" dir="2700000" algn="tl" rotWithShape="0">
                    <a:schemeClr val="dk1">
                      <a:alpha val="40000"/>
                    </a:schemeClr>
                  </a:outerShdw>
                </a:effectLst>
              </a:rPr>
              <a:t>, Howard Bowman, Brad Wyble</a:t>
            </a:r>
          </a:p>
        </p:txBody>
      </p:sp>
    </p:spTree>
    <p:extLst>
      <p:ext uri="{BB962C8B-B14F-4D97-AF65-F5344CB8AC3E}">
        <p14:creationId xmlns:p14="http://schemas.microsoft.com/office/powerpoint/2010/main" val="301060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FB6C-53B8-4AA2-BCB5-387E8456E748}"/>
              </a:ext>
            </a:extLst>
          </p:cNvPr>
          <p:cNvSpPr>
            <a:spLocks noGrp="1"/>
          </p:cNvSpPr>
          <p:nvPr>
            <p:ph type="title"/>
          </p:nvPr>
        </p:nvSpPr>
        <p:spPr/>
        <p:txBody>
          <a:bodyPr/>
          <a:lstStyle/>
          <a:p>
            <a:r>
              <a:rPr lang="en-US" dirty="0"/>
              <a:t>Addressing Overfitting(?): Cross-validation</a:t>
            </a:r>
          </a:p>
        </p:txBody>
      </p:sp>
      <p:pic>
        <p:nvPicPr>
          <p:cNvPr id="8194" name="Picture 2" descr="Cross-validation (statistics) - Wikipedia">
            <a:extLst>
              <a:ext uri="{FF2B5EF4-FFF2-40B4-BE49-F238E27FC236}">
                <a16:creationId xmlns:a16="http://schemas.microsoft.com/office/drawing/2014/main" id="{45A33DDB-9930-445F-A53C-128C1F5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0305"/>
            <a:ext cx="10515600" cy="518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1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1ED171-3D27-4025-A1E1-4F865000C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6" y="-58092"/>
            <a:ext cx="12192000" cy="68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568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F56CF-0A02-4F98-9432-6E893F45395B}"/>
              </a:ext>
            </a:extLst>
          </p:cNvPr>
          <p:cNvSpPr>
            <a:spLocks noGrp="1"/>
          </p:cNvSpPr>
          <p:nvPr>
            <p:ph type="title"/>
          </p:nvPr>
        </p:nvSpPr>
        <p:spPr/>
        <p:txBody>
          <a:bodyPr/>
          <a:lstStyle/>
          <a:p>
            <a:r>
              <a:rPr lang="en-US" dirty="0"/>
              <a:t>Cross-validation</a:t>
            </a:r>
          </a:p>
        </p:txBody>
      </p:sp>
      <p:sp>
        <p:nvSpPr>
          <p:cNvPr id="7" name="Content Placeholder 6">
            <a:extLst>
              <a:ext uri="{FF2B5EF4-FFF2-40B4-BE49-F238E27FC236}">
                <a16:creationId xmlns:a16="http://schemas.microsoft.com/office/drawing/2014/main" id="{6930695D-69D1-4159-A150-F1B55A6B73F8}"/>
              </a:ext>
            </a:extLst>
          </p:cNvPr>
          <p:cNvSpPr>
            <a:spLocks noGrp="1"/>
          </p:cNvSpPr>
          <p:nvPr>
            <p:ph sz="half" idx="2"/>
          </p:nvPr>
        </p:nvSpPr>
        <p:spPr/>
        <p:txBody>
          <a:bodyPr/>
          <a:lstStyle/>
          <a:p>
            <a:r>
              <a:rPr lang="en-US" dirty="0"/>
              <a:t>The assumption:</a:t>
            </a:r>
          </a:p>
          <a:p>
            <a:pPr lvl="1"/>
            <a:r>
              <a:rPr lang="en-US" dirty="0"/>
              <a:t>After performing cross-validation, the analysis chain used to classify the data must not be modified to obtain higher performance on that same data.</a:t>
            </a:r>
          </a:p>
          <a:p>
            <a:pPr lvl="1"/>
            <a:endParaRPr lang="en-US" dirty="0"/>
          </a:p>
          <a:p>
            <a:pPr lvl="1"/>
            <a:r>
              <a:rPr lang="en-US" dirty="0"/>
              <a:t>Reusing the same data to optimize analysis parameters can induce overfitting, </a:t>
            </a:r>
            <a:r>
              <a:rPr lang="en-US" i="1" dirty="0"/>
              <a:t>even if cross-validation is used at each iteration</a:t>
            </a:r>
            <a:r>
              <a:rPr lang="en-US" dirty="0"/>
              <a:t>. </a:t>
            </a:r>
          </a:p>
        </p:txBody>
      </p:sp>
      <p:pic>
        <p:nvPicPr>
          <p:cNvPr id="9220" name="Picture 4" descr="Don't Do It Again GIFs | Tenor">
            <a:extLst>
              <a:ext uri="{FF2B5EF4-FFF2-40B4-BE49-F238E27FC236}">
                <a16:creationId xmlns:a16="http://schemas.microsoft.com/office/drawing/2014/main" id="{1054D1DA-FC07-4803-8DCD-29587FBE3AD7}"/>
              </a:ext>
            </a:extLst>
          </p:cNvPr>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2874" y="2219324"/>
            <a:ext cx="603202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7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0311-197F-4563-A8AD-C5695E28BA29}"/>
              </a:ext>
            </a:extLst>
          </p:cNvPr>
          <p:cNvSpPr>
            <a:spLocks noGrp="1"/>
          </p:cNvSpPr>
          <p:nvPr>
            <p:ph type="title"/>
          </p:nvPr>
        </p:nvSpPr>
        <p:spPr/>
        <p:txBody>
          <a:bodyPr/>
          <a:lstStyle/>
          <a:p>
            <a:r>
              <a:rPr lang="en-US" dirty="0"/>
              <a:t>The Lockbox approach</a:t>
            </a:r>
          </a:p>
        </p:txBody>
      </p:sp>
      <p:sp>
        <p:nvSpPr>
          <p:cNvPr id="4" name="Content Placeholder 3">
            <a:extLst>
              <a:ext uri="{FF2B5EF4-FFF2-40B4-BE49-F238E27FC236}">
                <a16:creationId xmlns:a16="http://schemas.microsoft.com/office/drawing/2014/main" id="{81532C48-D65C-43F3-B9A6-455786F72944}"/>
              </a:ext>
            </a:extLst>
          </p:cNvPr>
          <p:cNvSpPr>
            <a:spLocks noGrp="1"/>
          </p:cNvSpPr>
          <p:nvPr>
            <p:ph sz="half" idx="1"/>
          </p:nvPr>
        </p:nvSpPr>
        <p:spPr/>
        <p:txBody>
          <a:bodyPr/>
          <a:lstStyle/>
          <a:p>
            <a:r>
              <a:rPr lang="en-US" dirty="0"/>
              <a:t>Lock box - a set of data that is held-out from the optimization process for verification and should not be consulted until the methods have been completely determined.</a:t>
            </a:r>
          </a:p>
          <a:p>
            <a:r>
              <a:rPr lang="en-US" dirty="0"/>
              <a:t>AKA every Kaggle competition and things like it today.</a:t>
            </a:r>
          </a:p>
        </p:txBody>
      </p:sp>
      <p:pic>
        <p:nvPicPr>
          <p:cNvPr id="5122" name="Picture 2" descr="Lockbox | SNL GIF by Ricky Bobby | Gfycat">
            <a:extLst>
              <a:ext uri="{FF2B5EF4-FFF2-40B4-BE49-F238E27FC236}">
                <a16:creationId xmlns:a16="http://schemas.microsoft.com/office/drawing/2014/main" id="{A986568D-4A41-4A44-B042-24F25FF886BF}"/>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03502" y="1825625"/>
            <a:ext cx="6188498" cy="348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09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Neural Dynamics of Facial Identity Processing: Insights from EEG-Based  Pattern Analysis and Image Reconstruction | eNeuro">
            <a:extLst>
              <a:ext uri="{FF2B5EF4-FFF2-40B4-BE49-F238E27FC236}">
                <a16:creationId xmlns:a16="http://schemas.microsoft.com/office/drawing/2014/main" id="{90AD8567-0FC1-49C1-BFB3-501D5E1D08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236" y="649679"/>
            <a:ext cx="9937235" cy="5558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6FA7D3-B494-4965-B6D4-A745289DE4C0}"/>
              </a:ext>
            </a:extLst>
          </p:cNvPr>
          <p:cNvSpPr txBox="1"/>
          <p:nvPr/>
        </p:nvSpPr>
        <p:spPr>
          <a:xfrm>
            <a:off x="3995224" y="365760"/>
            <a:ext cx="1209821" cy="1015663"/>
          </a:xfrm>
          <a:prstGeom prst="rect">
            <a:avLst/>
          </a:prstGeom>
          <a:noFill/>
        </p:spPr>
        <p:txBody>
          <a:bodyPr wrap="square" rtlCol="0">
            <a:spAutoFit/>
          </a:bodyPr>
          <a:lstStyle/>
          <a:p>
            <a:pPr algn="ctr"/>
            <a:r>
              <a:rPr lang="en-US" sz="6000" dirty="0"/>
              <a:t>3</a:t>
            </a:r>
          </a:p>
        </p:txBody>
      </p:sp>
      <p:sp>
        <p:nvSpPr>
          <p:cNvPr id="6" name="TextBox 5">
            <a:extLst>
              <a:ext uri="{FF2B5EF4-FFF2-40B4-BE49-F238E27FC236}">
                <a16:creationId xmlns:a16="http://schemas.microsoft.com/office/drawing/2014/main" id="{6E3E082C-3813-4163-ABBA-232158628A95}"/>
              </a:ext>
            </a:extLst>
          </p:cNvPr>
          <p:cNvSpPr txBox="1"/>
          <p:nvPr/>
        </p:nvSpPr>
        <p:spPr>
          <a:xfrm>
            <a:off x="5491089" y="649679"/>
            <a:ext cx="1209821" cy="1015663"/>
          </a:xfrm>
          <a:prstGeom prst="rect">
            <a:avLst/>
          </a:prstGeom>
          <a:noFill/>
        </p:spPr>
        <p:txBody>
          <a:bodyPr wrap="square" rtlCol="0">
            <a:spAutoFit/>
          </a:bodyPr>
          <a:lstStyle/>
          <a:p>
            <a:pPr algn="ctr"/>
            <a:r>
              <a:rPr lang="en-US" sz="6000" dirty="0">
                <a:solidFill>
                  <a:srgbClr val="FF0000"/>
                </a:solidFill>
              </a:rPr>
              <a:t>7</a:t>
            </a:r>
          </a:p>
        </p:txBody>
      </p:sp>
    </p:spTree>
    <p:extLst>
      <p:ext uri="{BB962C8B-B14F-4D97-AF65-F5344CB8AC3E}">
        <p14:creationId xmlns:p14="http://schemas.microsoft.com/office/powerpoint/2010/main" val="148328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B90769-C153-4DD2-8823-7D82FD5E09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8012" y="0"/>
            <a:ext cx="8115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9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0CD89B9-E8C1-48EA-B2A2-1658EABC3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73394"/>
            <a:ext cx="6105464" cy="5132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28A9DD8-4CFC-4BE9-B7D1-E5CE24C87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536" y="973394"/>
            <a:ext cx="6105464" cy="513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6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lever Hans — Darkhorse Analytics | Edmonton, AB">
            <a:extLst>
              <a:ext uri="{FF2B5EF4-FFF2-40B4-BE49-F238E27FC236}">
                <a16:creationId xmlns:a16="http://schemas.microsoft.com/office/drawing/2014/main" id="{2442D4C7-5D7B-4DCD-95DC-C97FEA156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2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77DAA8-3B10-4914-B3D5-4E3CCF5B5CEE}"/>
              </a:ext>
            </a:extLst>
          </p:cNvPr>
          <p:cNvPicPr>
            <a:picLocks noChangeAspect="1"/>
          </p:cNvPicPr>
          <p:nvPr/>
        </p:nvPicPr>
        <p:blipFill rotWithShape="1">
          <a:blip r:embed="rId2"/>
          <a:srcRect l="34839" t="19770" r="35403" b="5355"/>
          <a:stretch/>
        </p:blipFill>
        <p:spPr>
          <a:xfrm>
            <a:off x="7994888" y="39093"/>
            <a:ext cx="4055887" cy="5737593"/>
          </a:xfrm>
          <a:prstGeom prst="rect">
            <a:avLst/>
          </a:prstGeom>
        </p:spPr>
      </p:pic>
      <p:pic>
        <p:nvPicPr>
          <p:cNvPr id="8" name="Picture 7">
            <a:extLst>
              <a:ext uri="{FF2B5EF4-FFF2-40B4-BE49-F238E27FC236}">
                <a16:creationId xmlns:a16="http://schemas.microsoft.com/office/drawing/2014/main" id="{158B5680-A19A-428D-89BA-76770ADDE166}"/>
              </a:ext>
            </a:extLst>
          </p:cNvPr>
          <p:cNvPicPr>
            <a:picLocks noChangeAspect="1"/>
          </p:cNvPicPr>
          <p:nvPr/>
        </p:nvPicPr>
        <p:blipFill rotWithShape="1">
          <a:blip r:embed="rId3"/>
          <a:srcRect l="33929" t="28561" r="33928" b="12998"/>
          <a:stretch/>
        </p:blipFill>
        <p:spPr>
          <a:xfrm>
            <a:off x="257249" y="39093"/>
            <a:ext cx="5963481" cy="6096000"/>
          </a:xfrm>
          <a:prstGeom prst="rect">
            <a:avLst/>
          </a:prstGeom>
        </p:spPr>
      </p:pic>
      <p:sp>
        <p:nvSpPr>
          <p:cNvPr id="9" name="Rectangle 8">
            <a:extLst>
              <a:ext uri="{FF2B5EF4-FFF2-40B4-BE49-F238E27FC236}">
                <a16:creationId xmlns:a16="http://schemas.microsoft.com/office/drawing/2014/main" id="{AAB41A9A-32F3-4AFE-86E0-A9CA49CD7BED}"/>
              </a:ext>
            </a:extLst>
          </p:cNvPr>
          <p:cNvSpPr/>
          <p:nvPr/>
        </p:nvSpPr>
        <p:spPr>
          <a:xfrm>
            <a:off x="0" y="6080243"/>
            <a:ext cx="6508299" cy="738664"/>
          </a:xfrm>
          <a:prstGeom prst="rect">
            <a:avLst/>
          </a:prstGeom>
        </p:spPr>
        <p:txBody>
          <a:bodyPr wrap="square">
            <a:spAutoFit/>
          </a:bodyPr>
          <a:lstStyle/>
          <a:p>
            <a:r>
              <a:rPr lang="en-US" sz="1400" dirty="0" err="1"/>
              <a:t>Chikovani</a:t>
            </a:r>
            <a:r>
              <a:rPr lang="en-US" sz="1400" dirty="0"/>
              <a:t>, G., M. N. </a:t>
            </a:r>
            <a:r>
              <a:rPr lang="en-US" sz="1400" dirty="0" err="1"/>
              <a:t>Focacci</a:t>
            </a:r>
            <a:r>
              <a:rPr lang="en-US" sz="1400" dirty="0"/>
              <a:t>, W. Kienzle, C. </a:t>
            </a:r>
            <a:r>
              <a:rPr lang="en-US" sz="1400" dirty="0" err="1"/>
              <a:t>Lechanoine</a:t>
            </a:r>
            <a:r>
              <a:rPr lang="en-US" sz="1400" dirty="0"/>
              <a:t>, B. </a:t>
            </a:r>
            <a:r>
              <a:rPr lang="en-US" sz="1400" dirty="0" err="1"/>
              <a:t>Levrat</a:t>
            </a:r>
            <a:r>
              <a:rPr lang="en-US" sz="1400" dirty="0"/>
              <a:t>, B. </a:t>
            </a:r>
            <a:r>
              <a:rPr lang="en-US" sz="1400" dirty="0" err="1"/>
              <a:t>Maglić</a:t>
            </a:r>
            <a:r>
              <a:rPr lang="en-US" sz="1400" dirty="0"/>
              <a:t>, M. Martin et al. "Evidence for a two-peak structure in the A2 meson." Physics Letters B 25, no. 1 (1967): 44-47.</a:t>
            </a:r>
          </a:p>
        </p:txBody>
      </p:sp>
    </p:spTree>
    <p:extLst>
      <p:ext uri="{BB962C8B-B14F-4D97-AF65-F5344CB8AC3E}">
        <p14:creationId xmlns:p14="http://schemas.microsoft.com/office/powerpoint/2010/main" val="283930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0102-1AB6-4DF3-89F5-A0468EF5B91D}"/>
              </a:ext>
            </a:extLst>
          </p:cNvPr>
          <p:cNvSpPr>
            <a:spLocks noGrp="1"/>
          </p:cNvSpPr>
          <p:nvPr>
            <p:ph type="title"/>
          </p:nvPr>
        </p:nvSpPr>
        <p:spPr/>
        <p:txBody>
          <a:bodyPr/>
          <a:lstStyle/>
          <a:p>
            <a:r>
              <a:rPr lang="en-US" dirty="0"/>
              <a:t>The Blind Analysis Approach</a:t>
            </a:r>
          </a:p>
        </p:txBody>
      </p:sp>
      <p:sp>
        <p:nvSpPr>
          <p:cNvPr id="6" name="Content Placeholder 5">
            <a:extLst>
              <a:ext uri="{FF2B5EF4-FFF2-40B4-BE49-F238E27FC236}">
                <a16:creationId xmlns:a16="http://schemas.microsoft.com/office/drawing/2014/main" id="{774A5866-4F36-4853-850E-D88675C7AB87}"/>
              </a:ext>
            </a:extLst>
          </p:cNvPr>
          <p:cNvSpPr>
            <a:spLocks noGrp="1"/>
          </p:cNvSpPr>
          <p:nvPr>
            <p:ph sz="half" idx="2"/>
          </p:nvPr>
        </p:nvSpPr>
        <p:spPr/>
        <p:txBody>
          <a:bodyPr>
            <a:normAutofit fontScale="92500" lnSpcReduction="20000"/>
          </a:bodyPr>
          <a:lstStyle/>
          <a:p>
            <a:r>
              <a:rPr lang="en-US" dirty="0"/>
              <a:t>A blind analysis is an analysis in which the final result and the individual data on which it is based, are kept hidden from the analyst until the analysis is essentially complete</a:t>
            </a:r>
          </a:p>
          <a:p>
            <a:r>
              <a:rPr lang="en-US" dirty="0"/>
              <a:t>Some examples include: </a:t>
            </a:r>
          </a:p>
          <a:p>
            <a:pPr lvl="1"/>
            <a:r>
              <a:rPr lang="en-US" dirty="0"/>
              <a:t>Scrambling all condition labels</a:t>
            </a:r>
          </a:p>
          <a:p>
            <a:pPr lvl="1"/>
            <a:r>
              <a:rPr lang="en-US" dirty="0"/>
              <a:t>Adding some amount of noise to all signals (e.g. artificially increasing the amplitude of the P300 in one condition)</a:t>
            </a:r>
          </a:p>
          <a:p>
            <a:pPr lvl="1"/>
            <a:r>
              <a:rPr lang="en-US" dirty="0"/>
              <a:t>Artificially adding ‘target signals’ to trials</a:t>
            </a:r>
          </a:p>
        </p:txBody>
      </p:sp>
      <p:pic>
        <p:nvPicPr>
          <p:cNvPr id="15362" name="Picture 2" descr="Is 'The Blind Swordsman: Zatoichi' available to watch on Netflix in  America? - NewOnNetflixUSA">
            <a:extLst>
              <a:ext uri="{FF2B5EF4-FFF2-40B4-BE49-F238E27FC236}">
                <a16:creationId xmlns:a16="http://schemas.microsoft.com/office/drawing/2014/main" id="{8E63EE2D-D8FD-4D7F-B28A-08FE612AAEA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78610" y="1634405"/>
            <a:ext cx="3377872" cy="47337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227440E-170F-49F7-AC0A-ECDD232EF9A4}"/>
              </a:ext>
            </a:extLst>
          </p:cNvPr>
          <p:cNvSpPr/>
          <p:nvPr/>
        </p:nvSpPr>
        <p:spPr>
          <a:xfrm>
            <a:off x="6574972" y="6368183"/>
            <a:ext cx="6096000" cy="523220"/>
          </a:xfrm>
          <a:prstGeom prst="rect">
            <a:avLst/>
          </a:prstGeom>
        </p:spPr>
        <p:txBody>
          <a:bodyPr>
            <a:spAutoFit/>
          </a:bodyPr>
          <a:lstStyle/>
          <a:p>
            <a:r>
              <a:rPr lang="en-US" sz="1400" dirty="0">
                <a:solidFill>
                  <a:srgbClr val="222222"/>
                </a:solidFill>
                <a:latin typeface="Arial" panose="020B0604020202020204" pitchFamily="34" charset="0"/>
              </a:rPr>
              <a:t>Klein, Joshua R., and Aaron </a:t>
            </a:r>
            <a:r>
              <a:rPr lang="en-US" sz="1400" dirty="0" err="1">
                <a:solidFill>
                  <a:srgbClr val="222222"/>
                </a:solidFill>
                <a:latin typeface="Arial" panose="020B0604020202020204" pitchFamily="34" charset="0"/>
              </a:rPr>
              <a:t>Roodman</a:t>
            </a:r>
            <a:r>
              <a:rPr lang="en-US" sz="1400" dirty="0">
                <a:solidFill>
                  <a:srgbClr val="222222"/>
                </a:solidFill>
                <a:latin typeface="Arial" panose="020B0604020202020204" pitchFamily="34" charset="0"/>
              </a:rPr>
              <a:t>. "Blind analysis in nuclear and particle physics." </a:t>
            </a:r>
            <a:r>
              <a:rPr lang="en-US" sz="1400" i="1" dirty="0" err="1">
                <a:solidFill>
                  <a:srgbClr val="222222"/>
                </a:solidFill>
                <a:latin typeface="Arial" panose="020B0604020202020204" pitchFamily="34" charset="0"/>
              </a:rPr>
              <a:t>Annu</a:t>
            </a:r>
            <a:r>
              <a:rPr lang="en-US" sz="1400" i="1" dirty="0">
                <a:solidFill>
                  <a:srgbClr val="222222"/>
                </a:solidFill>
                <a:latin typeface="Arial" panose="020B0604020202020204" pitchFamily="34" charset="0"/>
              </a:rPr>
              <a:t>. Rev. </a:t>
            </a:r>
            <a:r>
              <a:rPr lang="en-US" sz="1400" i="1" dirty="0" err="1">
                <a:solidFill>
                  <a:srgbClr val="222222"/>
                </a:solidFill>
                <a:latin typeface="Arial" panose="020B0604020202020204" pitchFamily="34" charset="0"/>
              </a:rPr>
              <a:t>Nucl</a:t>
            </a:r>
            <a:r>
              <a:rPr lang="en-US" sz="1400" i="1" dirty="0">
                <a:solidFill>
                  <a:srgbClr val="222222"/>
                </a:solidFill>
                <a:latin typeface="Arial" panose="020B0604020202020204" pitchFamily="34" charset="0"/>
              </a:rPr>
              <a:t>. Part. Sci.</a:t>
            </a:r>
            <a:r>
              <a:rPr lang="en-US" sz="1400" dirty="0">
                <a:solidFill>
                  <a:srgbClr val="222222"/>
                </a:solidFill>
                <a:latin typeface="Arial" panose="020B0604020202020204" pitchFamily="34" charset="0"/>
              </a:rPr>
              <a:t> 55 (2005): 141-163.</a:t>
            </a:r>
            <a:endParaRPr lang="en-US" sz="1400" dirty="0"/>
          </a:p>
        </p:txBody>
      </p:sp>
      <p:sp>
        <p:nvSpPr>
          <p:cNvPr id="8" name="Rectangle 7">
            <a:extLst>
              <a:ext uri="{FF2B5EF4-FFF2-40B4-BE49-F238E27FC236}">
                <a16:creationId xmlns:a16="http://schemas.microsoft.com/office/drawing/2014/main" id="{C2DB7753-559D-428F-B163-587E20D7DF6E}"/>
              </a:ext>
            </a:extLst>
          </p:cNvPr>
          <p:cNvSpPr/>
          <p:nvPr/>
        </p:nvSpPr>
        <p:spPr>
          <a:xfrm>
            <a:off x="6574972" y="5846544"/>
            <a:ext cx="5617028" cy="523220"/>
          </a:xfrm>
          <a:prstGeom prst="rect">
            <a:avLst/>
          </a:prstGeom>
        </p:spPr>
        <p:txBody>
          <a:bodyPr wrap="square">
            <a:spAutoFit/>
          </a:bodyPr>
          <a:lstStyle/>
          <a:p>
            <a:r>
              <a:rPr lang="en-US" sz="1400" dirty="0">
                <a:solidFill>
                  <a:srgbClr val="222222"/>
                </a:solidFill>
                <a:latin typeface="Arial" panose="020B0604020202020204" pitchFamily="34" charset="0"/>
              </a:rPr>
              <a:t>Harrison, P. F. "Blind analysis." </a:t>
            </a:r>
            <a:r>
              <a:rPr lang="en-US" sz="1400" i="1" dirty="0">
                <a:solidFill>
                  <a:srgbClr val="222222"/>
                </a:solidFill>
                <a:latin typeface="Arial" panose="020B0604020202020204" pitchFamily="34" charset="0"/>
              </a:rPr>
              <a:t>Journal of Physics G: Nuclear and Particle Physics</a:t>
            </a:r>
            <a:r>
              <a:rPr lang="en-US" sz="1400" dirty="0">
                <a:solidFill>
                  <a:srgbClr val="222222"/>
                </a:solidFill>
                <a:latin typeface="Arial" panose="020B0604020202020204" pitchFamily="34" charset="0"/>
              </a:rPr>
              <a:t> 28, no. 10 (2002): 2679.</a:t>
            </a:r>
            <a:endParaRPr lang="en-US" sz="1400" dirty="0"/>
          </a:p>
        </p:txBody>
      </p:sp>
    </p:spTree>
    <p:extLst>
      <p:ext uri="{BB962C8B-B14F-4D97-AF65-F5344CB8AC3E}">
        <p14:creationId xmlns:p14="http://schemas.microsoft.com/office/powerpoint/2010/main" val="130265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50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150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grpId="0" nodeType="afterEffect">
                                  <p:stCondLst>
                                    <p:cond delay="150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1DF3-0AB0-4FCD-8053-01C722F6DC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82381C8-5EB2-4E54-99AF-CACBE45B1B61}"/>
              </a:ext>
            </a:extLst>
          </p:cNvPr>
          <p:cNvSpPr>
            <a:spLocks noGrp="1"/>
          </p:cNvSpPr>
          <p:nvPr>
            <p:ph idx="1"/>
          </p:nvPr>
        </p:nvSpPr>
        <p:spPr/>
        <p:txBody>
          <a:bodyPr>
            <a:normAutofit fontScale="92500"/>
          </a:bodyPr>
          <a:lstStyle/>
          <a:p>
            <a:r>
              <a:rPr lang="en-US" dirty="0"/>
              <a:t>Overfitting as a concept</a:t>
            </a:r>
          </a:p>
          <a:p>
            <a:endParaRPr lang="en-US" dirty="0"/>
          </a:p>
          <a:p>
            <a:r>
              <a:rPr lang="en-US" dirty="0"/>
              <a:t>Addressing overfitting with cross-validation</a:t>
            </a:r>
          </a:p>
          <a:p>
            <a:endParaRPr lang="en-US" dirty="0"/>
          </a:p>
          <a:p>
            <a:r>
              <a:rPr lang="en-US" dirty="0"/>
              <a:t>How to make Cross-validation fail with real data</a:t>
            </a:r>
          </a:p>
          <a:p>
            <a:pPr marL="0" indent="0">
              <a:buNone/>
            </a:pPr>
            <a:endParaRPr lang="en-US" dirty="0"/>
          </a:p>
          <a:p>
            <a:r>
              <a:rPr lang="en-US" dirty="0"/>
              <a:t>Historical Accounts of overfitting non-neuroscience ML</a:t>
            </a:r>
          </a:p>
          <a:p>
            <a:endParaRPr lang="en-US" dirty="0"/>
          </a:p>
          <a:p>
            <a:r>
              <a:rPr lang="en-US" dirty="0"/>
              <a:t>Alternatives to cross-validation to </a:t>
            </a:r>
            <a:r>
              <a:rPr lang="en-US" strike="sngStrike" dirty="0"/>
              <a:t>address</a:t>
            </a:r>
            <a:r>
              <a:rPr lang="en-US" dirty="0"/>
              <a:t> </a:t>
            </a:r>
            <a:r>
              <a:rPr lang="en-US" strike="sngStrike" dirty="0"/>
              <a:t>identify</a:t>
            </a:r>
            <a:r>
              <a:rPr lang="en-US" dirty="0"/>
              <a:t> estimate(?) overfitting</a:t>
            </a:r>
          </a:p>
          <a:p>
            <a:endParaRPr lang="en-US" dirty="0"/>
          </a:p>
        </p:txBody>
      </p:sp>
    </p:spTree>
    <p:extLst>
      <p:ext uri="{BB962C8B-B14F-4D97-AF65-F5344CB8AC3E}">
        <p14:creationId xmlns:p14="http://schemas.microsoft.com/office/powerpoint/2010/main" val="4193589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Neural Dynamics of Facial Identity Processing: Insights from EEG-Based  Pattern Analysis and Image Reconstruction | eNeuro">
            <a:extLst>
              <a:ext uri="{FF2B5EF4-FFF2-40B4-BE49-F238E27FC236}">
                <a16:creationId xmlns:a16="http://schemas.microsoft.com/office/drawing/2014/main" id="{90AD8567-0FC1-49C1-BFB3-501D5E1D08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236" y="649679"/>
            <a:ext cx="9937235" cy="5558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6FA7D3-B494-4965-B6D4-A745289DE4C0}"/>
              </a:ext>
            </a:extLst>
          </p:cNvPr>
          <p:cNvSpPr txBox="1"/>
          <p:nvPr/>
        </p:nvSpPr>
        <p:spPr>
          <a:xfrm>
            <a:off x="3995224" y="365760"/>
            <a:ext cx="1209821" cy="1015663"/>
          </a:xfrm>
          <a:prstGeom prst="rect">
            <a:avLst/>
          </a:prstGeom>
          <a:noFill/>
        </p:spPr>
        <p:txBody>
          <a:bodyPr wrap="square" rtlCol="0">
            <a:spAutoFit/>
          </a:bodyPr>
          <a:lstStyle/>
          <a:p>
            <a:pPr algn="ctr"/>
            <a:r>
              <a:rPr lang="en-US" sz="6000" dirty="0"/>
              <a:t>3</a:t>
            </a:r>
          </a:p>
        </p:txBody>
      </p:sp>
      <p:sp>
        <p:nvSpPr>
          <p:cNvPr id="6" name="TextBox 5">
            <a:extLst>
              <a:ext uri="{FF2B5EF4-FFF2-40B4-BE49-F238E27FC236}">
                <a16:creationId xmlns:a16="http://schemas.microsoft.com/office/drawing/2014/main" id="{6E3E082C-3813-4163-ABBA-232158628A95}"/>
              </a:ext>
            </a:extLst>
          </p:cNvPr>
          <p:cNvSpPr txBox="1"/>
          <p:nvPr/>
        </p:nvSpPr>
        <p:spPr>
          <a:xfrm>
            <a:off x="5491089" y="649679"/>
            <a:ext cx="1209821" cy="1015663"/>
          </a:xfrm>
          <a:prstGeom prst="rect">
            <a:avLst/>
          </a:prstGeom>
          <a:noFill/>
        </p:spPr>
        <p:txBody>
          <a:bodyPr wrap="square" rtlCol="0">
            <a:spAutoFit/>
          </a:bodyPr>
          <a:lstStyle/>
          <a:p>
            <a:pPr algn="ctr"/>
            <a:r>
              <a:rPr lang="en-US" sz="6000" dirty="0">
                <a:solidFill>
                  <a:srgbClr val="FF0000"/>
                </a:solidFill>
              </a:rPr>
              <a:t>7</a:t>
            </a:r>
          </a:p>
        </p:txBody>
      </p:sp>
    </p:spTree>
    <p:extLst>
      <p:ext uri="{BB962C8B-B14F-4D97-AF65-F5344CB8AC3E}">
        <p14:creationId xmlns:p14="http://schemas.microsoft.com/office/powerpoint/2010/main" val="411478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Neural Dynamics of Facial Identity Processing: Insights from EEG-Based  Pattern Analysis and Image Reconstruction | eNeuro">
            <a:extLst>
              <a:ext uri="{FF2B5EF4-FFF2-40B4-BE49-F238E27FC236}">
                <a16:creationId xmlns:a16="http://schemas.microsoft.com/office/drawing/2014/main" id="{90AD8567-0FC1-49C1-BFB3-501D5E1D08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236" y="649679"/>
            <a:ext cx="9937235" cy="5558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6FA7D3-B494-4965-B6D4-A745289DE4C0}"/>
              </a:ext>
            </a:extLst>
          </p:cNvPr>
          <p:cNvSpPr txBox="1"/>
          <p:nvPr/>
        </p:nvSpPr>
        <p:spPr>
          <a:xfrm>
            <a:off x="3995224" y="365760"/>
            <a:ext cx="1209821" cy="1015663"/>
          </a:xfrm>
          <a:prstGeom prst="rect">
            <a:avLst/>
          </a:prstGeom>
          <a:noFill/>
        </p:spPr>
        <p:txBody>
          <a:bodyPr wrap="square" rtlCol="0">
            <a:spAutoFit/>
          </a:bodyPr>
          <a:lstStyle/>
          <a:p>
            <a:pPr algn="ctr"/>
            <a:r>
              <a:rPr lang="en-US" sz="6000" dirty="0">
                <a:solidFill>
                  <a:srgbClr val="FF0000"/>
                </a:solidFill>
              </a:rPr>
              <a:t>7</a:t>
            </a:r>
          </a:p>
        </p:txBody>
      </p:sp>
      <p:sp>
        <p:nvSpPr>
          <p:cNvPr id="6" name="TextBox 5">
            <a:extLst>
              <a:ext uri="{FF2B5EF4-FFF2-40B4-BE49-F238E27FC236}">
                <a16:creationId xmlns:a16="http://schemas.microsoft.com/office/drawing/2014/main" id="{6E3E082C-3813-4163-ABBA-232158628A95}"/>
              </a:ext>
            </a:extLst>
          </p:cNvPr>
          <p:cNvSpPr txBox="1"/>
          <p:nvPr/>
        </p:nvSpPr>
        <p:spPr>
          <a:xfrm>
            <a:off x="5491089" y="649679"/>
            <a:ext cx="1209821" cy="1015663"/>
          </a:xfrm>
          <a:prstGeom prst="rect">
            <a:avLst/>
          </a:prstGeom>
          <a:noFill/>
        </p:spPr>
        <p:txBody>
          <a:bodyPr wrap="square" rtlCol="0">
            <a:spAutoFit/>
          </a:bodyPr>
          <a:lstStyle/>
          <a:p>
            <a:pPr algn="ctr"/>
            <a:r>
              <a:rPr lang="en-US" sz="6000" dirty="0"/>
              <a:t>3</a:t>
            </a:r>
          </a:p>
        </p:txBody>
      </p:sp>
    </p:spTree>
    <p:extLst>
      <p:ext uri="{BB962C8B-B14F-4D97-AF65-F5344CB8AC3E}">
        <p14:creationId xmlns:p14="http://schemas.microsoft.com/office/powerpoint/2010/main" val="91778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Neural Dynamics of Facial Identity Processing: Insights from EEG-Based  Pattern Analysis and Image Reconstruction | eNeuro">
            <a:extLst>
              <a:ext uri="{FF2B5EF4-FFF2-40B4-BE49-F238E27FC236}">
                <a16:creationId xmlns:a16="http://schemas.microsoft.com/office/drawing/2014/main" id="{90AD8567-0FC1-49C1-BFB3-501D5E1D08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236" y="649679"/>
            <a:ext cx="9937235" cy="5558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6FA7D3-B494-4965-B6D4-A745289DE4C0}"/>
              </a:ext>
            </a:extLst>
          </p:cNvPr>
          <p:cNvSpPr txBox="1"/>
          <p:nvPr/>
        </p:nvSpPr>
        <p:spPr>
          <a:xfrm>
            <a:off x="3995224" y="365760"/>
            <a:ext cx="1209821" cy="1015663"/>
          </a:xfrm>
          <a:prstGeom prst="rect">
            <a:avLst/>
          </a:prstGeom>
          <a:noFill/>
        </p:spPr>
        <p:txBody>
          <a:bodyPr wrap="square" rtlCol="0">
            <a:spAutoFit/>
          </a:bodyPr>
          <a:lstStyle/>
          <a:p>
            <a:pPr algn="ctr"/>
            <a:r>
              <a:rPr lang="en-US" sz="6000" dirty="0"/>
              <a:t>?</a:t>
            </a:r>
          </a:p>
        </p:txBody>
      </p:sp>
      <p:sp>
        <p:nvSpPr>
          <p:cNvPr id="6" name="TextBox 5">
            <a:extLst>
              <a:ext uri="{FF2B5EF4-FFF2-40B4-BE49-F238E27FC236}">
                <a16:creationId xmlns:a16="http://schemas.microsoft.com/office/drawing/2014/main" id="{6E3E082C-3813-4163-ABBA-232158628A95}"/>
              </a:ext>
            </a:extLst>
          </p:cNvPr>
          <p:cNvSpPr txBox="1"/>
          <p:nvPr/>
        </p:nvSpPr>
        <p:spPr>
          <a:xfrm>
            <a:off x="5491089" y="649679"/>
            <a:ext cx="1209821" cy="1015663"/>
          </a:xfrm>
          <a:prstGeom prst="rect">
            <a:avLst/>
          </a:prstGeom>
          <a:noFill/>
        </p:spPr>
        <p:txBody>
          <a:bodyPr wrap="square" rtlCol="0">
            <a:spAutoFit/>
          </a:bodyPr>
          <a:lstStyle/>
          <a:p>
            <a:pPr algn="ctr"/>
            <a:r>
              <a:rPr lang="en-US" sz="6000" dirty="0"/>
              <a:t>?</a:t>
            </a:r>
          </a:p>
        </p:txBody>
      </p:sp>
    </p:spTree>
    <p:extLst>
      <p:ext uri="{BB962C8B-B14F-4D97-AF65-F5344CB8AC3E}">
        <p14:creationId xmlns:p14="http://schemas.microsoft.com/office/powerpoint/2010/main" val="28300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255D-7A7F-4C80-BB5D-A1A27D6FA341}"/>
              </a:ext>
            </a:extLst>
          </p:cNvPr>
          <p:cNvSpPr>
            <a:spLocks noGrp="1"/>
          </p:cNvSpPr>
          <p:nvPr>
            <p:ph type="title"/>
          </p:nvPr>
        </p:nvSpPr>
        <p:spPr/>
        <p:txBody>
          <a:bodyPr/>
          <a:lstStyle/>
          <a:p>
            <a:r>
              <a:rPr lang="en-US" dirty="0"/>
              <a:t>Preregistration</a:t>
            </a:r>
          </a:p>
        </p:txBody>
      </p:sp>
      <p:sp>
        <p:nvSpPr>
          <p:cNvPr id="4" name="Content Placeholder 3">
            <a:extLst>
              <a:ext uri="{FF2B5EF4-FFF2-40B4-BE49-F238E27FC236}">
                <a16:creationId xmlns:a16="http://schemas.microsoft.com/office/drawing/2014/main" id="{389960F6-2E2A-4C0E-943D-1F0470F6A7F5}"/>
              </a:ext>
            </a:extLst>
          </p:cNvPr>
          <p:cNvSpPr>
            <a:spLocks noGrp="1"/>
          </p:cNvSpPr>
          <p:nvPr>
            <p:ph sz="half" idx="1"/>
          </p:nvPr>
        </p:nvSpPr>
        <p:spPr/>
        <p:txBody>
          <a:bodyPr/>
          <a:lstStyle/>
          <a:p>
            <a:r>
              <a:rPr lang="en-US" dirty="0"/>
              <a:t>The idea:</a:t>
            </a:r>
          </a:p>
          <a:p>
            <a:pPr lvl="1"/>
            <a:r>
              <a:rPr lang="en-US" dirty="0"/>
              <a:t>You establish your hyper-parameters/analyses before hand (in a public manner), run them, then publish the output.</a:t>
            </a:r>
          </a:p>
          <a:p>
            <a:pPr lvl="1"/>
            <a:endParaRPr lang="en-US" dirty="0">
              <a:solidFill>
                <a:schemeClr val="bg1"/>
              </a:solidFill>
            </a:endParaRPr>
          </a:p>
          <a:p>
            <a:r>
              <a:rPr lang="en-US" dirty="0">
                <a:solidFill>
                  <a:schemeClr val="bg1"/>
                </a:solidFill>
              </a:rPr>
              <a:t>The Problem:</a:t>
            </a:r>
          </a:p>
          <a:p>
            <a:pPr lvl="1"/>
            <a:r>
              <a:rPr lang="en-US" dirty="0">
                <a:solidFill>
                  <a:schemeClr val="bg1"/>
                </a:solidFill>
              </a:rPr>
              <a:t>There’s next to no optimization or tuning.</a:t>
            </a:r>
          </a:p>
          <a:p>
            <a:pPr lvl="1"/>
            <a:r>
              <a:rPr lang="en-US" dirty="0">
                <a:solidFill>
                  <a:schemeClr val="bg1"/>
                </a:solidFill>
              </a:rPr>
              <a:t>“You get what you get.”</a:t>
            </a:r>
          </a:p>
        </p:txBody>
      </p:sp>
      <p:pic>
        <p:nvPicPr>
          <p:cNvPr id="6" name="Content Placeholder 5">
            <a:extLst>
              <a:ext uri="{FF2B5EF4-FFF2-40B4-BE49-F238E27FC236}">
                <a16:creationId xmlns:a16="http://schemas.microsoft.com/office/drawing/2014/main" id="{8D328283-1622-40FC-A932-2B724A83A363}"/>
              </a:ext>
            </a:extLst>
          </p:cNvPr>
          <p:cNvPicPr>
            <a:picLocks noGrp="1" noChangeAspect="1"/>
          </p:cNvPicPr>
          <p:nvPr>
            <p:ph sz="half" idx="2"/>
          </p:nvPr>
        </p:nvPicPr>
        <p:blipFill>
          <a:blip r:embed="rId2"/>
          <a:stretch>
            <a:fillRect/>
          </a:stretch>
        </p:blipFill>
        <p:spPr>
          <a:xfrm>
            <a:off x="6096000" y="2028031"/>
            <a:ext cx="6096000" cy="3993931"/>
          </a:xfrm>
          <a:prstGeom prst="rect">
            <a:avLst/>
          </a:prstGeom>
        </p:spPr>
      </p:pic>
    </p:spTree>
    <p:extLst>
      <p:ext uri="{BB962C8B-B14F-4D97-AF65-F5344CB8AC3E}">
        <p14:creationId xmlns:p14="http://schemas.microsoft.com/office/powerpoint/2010/main" val="228075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255D-7A7F-4C80-BB5D-A1A27D6FA341}"/>
              </a:ext>
            </a:extLst>
          </p:cNvPr>
          <p:cNvSpPr>
            <a:spLocks noGrp="1"/>
          </p:cNvSpPr>
          <p:nvPr>
            <p:ph type="title"/>
          </p:nvPr>
        </p:nvSpPr>
        <p:spPr/>
        <p:txBody>
          <a:bodyPr/>
          <a:lstStyle/>
          <a:p>
            <a:r>
              <a:rPr lang="en-US" dirty="0"/>
              <a:t>Preregistration</a:t>
            </a:r>
          </a:p>
        </p:txBody>
      </p:sp>
      <p:sp>
        <p:nvSpPr>
          <p:cNvPr id="4" name="Content Placeholder 3">
            <a:extLst>
              <a:ext uri="{FF2B5EF4-FFF2-40B4-BE49-F238E27FC236}">
                <a16:creationId xmlns:a16="http://schemas.microsoft.com/office/drawing/2014/main" id="{389960F6-2E2A-4C0E-943D-1F0470F6A7F5}"/>
              </a:ext>
            </a:extLst>
          </p:cNvPr>
          <p:cNvSpPr>
            <a:spLocks noGrp="1"/>
          </p:cNvSpPr>
          <p:nvPr>
            <p:ph sz="half" idx="1"/>
          </p:nvPr>
        </p:nvSpPr>
        <p:spPr/>
        <p:txBody>
          <a:bodyPr/>
          <a:lstStyle/>
          <a:p>
            <a:r>
              <a:rPr lang="en-US" dirty="0"/>
              <a:t>The idea:</a:t>
            </a:r>
          </a:p>
          <a:p>
            <a:pPr lvl="1"/>
            <a:r>
              <a:rPr lang="en-US" dirty="0"/>
              <a:t>You establish your hyper-parameters/analyses before hand (in a public manner), run them, then publish the output.</a:t>
            </a:r>
          </a:p>
          <a:p>
            <a:pPr lvl="1"/>
            <a:endParaRPr lang="en-US" dirty="0"/>
          </a:p>
          <a:p>
            <a:r>
              <a:rPr lang="en-US" dirty="0"/>
              <a:t>The Problem:</a:t>
            </a:r>
          </a:p>
          <a:p>
            <a:pPr lvl="1"/>
            <a:r>
              <a:rPr lang="en-US" dirty="0"/>
              <a:t>There’s next to no optimization or tuning.</a:t>
            </a:r>
          </a:p>
          <a:p>
            <a:pPr lvl="1"/>
            <a:r>
              <a:rPr lang="en-US" dirty="0"/>
              <a:t>“You get what you get.”</a:t>
            </a:r>
          </a:p>
        </p:txBody>
      </p:sp>
      <p:pic>
        <p:nvPicPr>
          <p:cNvPr id="16392" name="Picture 8">
            <a:extLst>
              <a:ext uri="{FF2B5EF4-FFF2-40B4-BE49-F238E27FC236}">
                <a16:creationId xmlns:a16="http://schemas.microsoft.com/office/drawing/2014/main" id="{566EC3A2-AE08-46C5-BE00-4EACF0DCF52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0229" y="861409"/>
            <a:ext cx="6371771" cy="601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858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A200-A76A-4A12-A9F5-9EB27C8D09CA}"/>
              </a:ext>
            </a:extLst>
          </p:cNvPr>
          <p:cNvSpPr>
            <a:spLocks noGrp="1"/>
          </p:cNvSpPr>
          <p:nvPr>
            <p:ph type="title"/>
          </p:nvPr>
        </p:nvSpPr>
        <p:spPr/>
        <p:txBody>
          <a:bodyPr/>
          <a:lstStyle/>
          <a:p>
            <a:r>
              <a:rPr lang="en-US" dirty="0"/>
              <a:t>Discussion Topics:</a:t>
            </a:r>
          </a:p>
        </p:txBody>
      </p:sp>
      <p:sp>
        <p:nvSpPr>
          <p:cNvPr id="5" name="Content Placeholder 4">
            <a:extLst>
              <a:ext uri="{FF2B5EF4-FFF2-40B4-BE49-F238E27FC236}">
                <a16:creationId xmlns:a16="http://schemas.microsoft.com/office/drawing/2014/main" id="{817DCD27-79C9-4160-BDB6-A6B995CB9879}"/>
              </a:ext>
            </a:extLst>
          </p:cNvPr>
          <p:cNvSpPr>
            <a:spLocks noGrp="1"/>
          </p:cNvSpPr>
          <p:nvPr>
            <p:ph idx="1"/>
          </p:nvPr>
        </p:nvSpPr>
        <p:spPr/>
        <p:txBody>
          <a:bodyPr>
            <a:normAutofit fontScale="92500" lnSpcReduction="10000"/>
          </a:bodyPr>
          <a:lstStyle/>
          <a:p>
            <a:r>
              <a:rPr lang="en-US" dirty="0"/>
              <a:t>Under what conditions could we pre-register an analysis or classifier?</a:t>
            </a:r>
          </a:p>
          <a:p>
            <a:endParaRPr lang="en-US" dirty="0"/>
          </a:p>
          <a:p>
            <a:r>
              <a:rPr lang="en-US" dirty="0"/>
              <a:t>What are some examples of experimenter bias that could lead to the “hyper-fitting” described by the authors?</a:t>
            </a:r>
          </a:p>
          <a:p>
            <a:endParaRPr lang="en-US" dirty="0"/>
          </a:p>
          <a:p>
            <a:r>
              <a:rPr lang="en-US" dirty="0"/>
              <a:t>In a world where data is expensive and hard to come by, how could samples be “lock-boxed,” or how would we facilitate pre-processing of such data?</a:t>
            </a:r>
          </a:p>
          <a:p>
            <a:endParaRPr lang="en-US" dirty="0"/>
          </a:p>
          <a:p>
            <a:r>
              <a:rPr lang="en-US" dirty="0"/>
              <a:t>What on earth are we fitting if we’re blind to the events in the timeseries or the diagnostic categories?</a:t>
            </a:r>
          </a:p>
        </p:txBody>
      </p:sp>
    </p:spTree>
    <p:extLst>
      <p:ext uri="{BB962C8B-B14F-4D97-AF65-F5344CB8AC3E}">
        <p14:creationId xmlns:p14="http://schemas.microsoft.com/office/powerpoint/2010/main" val="100414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1286-D9AB-499F-9901-06C264F337C2}"/>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B7D3D828-DF6E-4A04-9263-761BE45A40E3}"/>
              </a:ext>
            </a:extLst>
          </p:cNvPr>
          <p:cNvSpPr>
            <a:spLocks noGrp="1"/>
          </p:cNvSpPr>
          <p:nvPr>
            <p:ph idx="1"/>
          </p:nvPr>
        </p:nvSpPr>
        <p:spPr/>
        <p:txBody>
          <a:bodyPr/>
          <a:lstStyle/>
          <a:p>
            <a:r>
              <a:rPr lang="en-US" dirty="0"/>
              <a:t>The optimization of a model on a given data set such that performance improves on the data being evaluated but remains constant or degrades on other similar data.</a:t>
            </a:r>
          </a:p>
        </p:txBody>
      </p:sp>
      <p:pic>
        <p:nvPicPr>
          <p:cNvPr id="2050" name="Picture 2" descr="What is underfitting and overfitting in machine learning and how to deal  with it. | by Anup Bhande | GreyAtom | Medium">
            <a:extLst>
              <a:ext uri="{FF2B5EF4-FFF2-40B4-BE49-F238E27FC236}">
                <a16:creationId xmlns:a16="http://schemas.microsoft.com/office/drawing/2014/main" id="{7FE6EAE4-80DA-4143-98D6-3BCC1C9C048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6496" y="2799471"/>
            <a:ext cx="11677353" cy="405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9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7 intriguing details from the trailer that you probably missed">
            <a:extLst>
              <a:ext uri="{FF2B5EF4-FFF2-40B4-BE49-F238E27FC236}">
                <a16:creationId xmlns:a16="http://schemas.microsoft.com/office/drawing/2014/main" id="{49504BE2-D348-41E8-BDA4-A5C169B5EB6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4231" r="19923"/>
          <a:stretch/>
        </p:blipFill>
        <p:spPr bwMode="auto">
          <a:xfrm>
            <a:off x="5015986" y="3804172"/>
            <a:ext cx="1801943" cy="1348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nks | Know Your Meme">
            <a:extLst>
              <a:ext uri="{FF2B5EF4-FFF2-40B4-BE49-F238E27FC236}">
                <a16:creationId xmlns:a16="http://schemas.microsoft.com/office/drawing/2014/main" id="{36447A14-2B43-45D8-92AE-2F7273A6D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r="6799"/>
          <a:stretch/>
        </p:blipFill>
        <p:spPr bwMode="auto">
          <a:xfrm>
            <a:off x="1608408" y="17352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Online Guitar Tuner with Microphone, Free Guitar Tuning">
            <a:extLst>
              <a:ext uri="{FF2B5EF4-FFF2-40B4-BE49-F238E27FC236}">
                <a16:creationId xmlns:a16="http://schemas.microsoft.com/office/drawing/2014/main" id="{7EDC991A-0D5B-4BE3-9604-DCA17BB64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434" y="1988851"/>
            <a:ext cx="2199046" cy="11521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nks | Know Your Meme">
            <a:extLst>
              <a:ext uri="{FF2B5EF4-FFF2-40B4-BE49-F238E27FC236}">
                <a16:creationId xmlns:a16="http://schemas.microsoft.com/office/drawing/2014/main" id="{5966B245-62E4-4954-86FC-F99ABD121D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PencilGrayscale/>
                    </a14:imgEffect>
                  </a14:imgLayer>
                </a14:imgProps>
              </a:ext>
              <a:ext uri="{28A0092B-C50C-407E-A947-70E740481C1C}">
                <a14:useLocalDpi xmlns:a14="http://schemas.microsoft.com/office/drawing/2010/main" val="0"/>
              </a:ext>
            </a:extLst>
          </a:blip>
          <a:srcRect l="11523" r="6799"/>
          <a:stretch/>
        </p:blipFill>
        <p:spPr bwMode="auto">
          <a:xfrm>
            <a:off x="5081423" y="173531"/>
            <a:ext cx="1671070" cy="1152120"/>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563B9D1-4285-443C-8803-898DF01298A8}"/>
              </a:ext>
            </a:extLst>
          </p:cNvPr>
          <p:cNvCxnSpPr>
            <a:stCxn id="3074" idx="3"/>
            <a:endCxn id="7" idx="1"/>
          </p:cNvCxnSpPr>
          <p:nvPr/>
        </p:nvCxnSpPr>
        <p:spPr>
          <a:xfrm>
            <a:off x="3279480" y="749589"/>
            <a:ext cx="1801943"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80EEBD-3F0E-4F24-8034-DCC322213B0F}"/>
              </a:ext>
            </a:extLst>
          </p:cNvPr>
          <p:cNvCxnSpPr>
            <a:cxnSpLocks/>
            <a:stCxn id="7" idx="2"/>
            <a:endCxn id="3076" idx="0"/>
          </p:cNvCxnSpPr>
          <p:nvPr/>
        </p:nvCxnSpPr>
        <p:spPr>
          <a:xfrm flipH="1">
            <a:off x="5916957" y="1325651"/>
            <a:ext cx="1" cy="66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93C068-4A5D-4D80-B410-A8380879990C}"/>
              </a:ext>
            </a:extLst>
          </p:cNvPr>
          <p:cNvCxnSpPr>
            <a:cxnSpLocks/>
            <a:stCxn id="3076" idx="2"/>
            <a:endCxn id="6" idx="0"/>
          </p:cNvCxnSpPr>
          <p:nvPr/>
        </p:nvCxnSpPr>
        <p:spPr>
          <a:xfrm>
            <a:off x="5916957" y="3140971"/>
            <a:ext cx="1" cy="66320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7522BA2-8C6E-4584-9288-6CF8FE7B9BCD}"/>
              </a:ext>
            </a:extLst>
          </p:cNvPr>
          <p:cNvCxnSpPr>
            <a:cxnSpLocks/>
            <a:stCxn id="3078" idx="1"/>
            <a:endCxn id="3076" idx="1"/>
          </p:cNvCxnSpPr>
          <p:nvPr/>
        </p:nvCxnSpPr>
        <p:spPr>
          <a:xfrm rot="10800000">
            <a:off x="4817434" y="2564911"/>
            <a:ext cx="87626" cy="3613406"/>
          </a:xfrm>
          <a:prstGeom prst="bentConnector3">
            <a:avLst>
              <a:gd name="adj1" fmla="val 1147540"/>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How to Measure Performance of Group and Batch in Standardized Testing -">
            <a:extLst>
              <a:ext uri="{FF2B5EF4-FFF2-40B4-BE49-F238E27FC236}">
                <a16:creationId xmlns:a16="http://schemas.microsoft.com/office/drawing/2014/main" id="{5B60DD2A-D000-4C46-99C0-983FD1C914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5060" y="5504071"/>
            <a:ext cx="2023793" cy="13484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267FCFB-090A-45A8-8025-15F0C9FAB058}"/>
              </a:ext>
            </a:extLst>
          </p:cNvPr>
          <p:cNvCxnSpPr>
            <a:cxnSpLocks/>
            <a:endCxn id="3078" idx="0"/>
          </p:cNvCxnSpPr>
          <p:nvPr/>
        </p:nvCxnSpPr>
        <p:spPr>
          <a:xfrm>
            <a:off x="5916956" y="4996767"/>
            <a:ext cx="1" cy="5073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C13570-6AD0-4CA0-A91D-FB741FF4AC32}"/>
              </a:ext>
            </a:extLst>
          </p:cNvPr>
          <p:cNvSpPr txBox="1"/>
          <p:nvPr/>
        </p:nvSpPr>
        <p:spPr>
          <a:xfrm>
            <a:off x="3279480" y="349478"/>
            <a:ext cx="1736506" cy="400110"/>
          </a:xfrm>
          <a:prstGeom prst="rect">
            <a:avLst/>
          </a:prstGeom>
          <a:noFill/>
        </p:spPr>
        <p:txBody>
          <a:bodyPr wrap="square" rtlCol="0">
            <a:spAutoFit/>
          </a:bodyPr>
          <a:lstStyle/>
          <a:p>
            <a:pPr algn="ctr"/>
            <a:r>
              <a:rPr lang="en-US" sz="2000" dirty="0"/>
              <a:t>Preprocessing</a:t>
            </a:r>
          </a:p>
        </p:txBody>
      </p:sp>
      <p:sp>
        <p:nvSpPr>
          <p:cNvPr id="33" name="TextBox 32">
            <a:extLst>
              <a:ext uri="{FF2B5EF4-FFF2-40B4-BE49-F238E27FC236}">
                <a16:creationId xmlns:a16="http://schemas.microsoft.com/office/drawing/2014/main" id="{8CF23C10-AB10-46BC-8F85-586CFEAE9064}"/>
              </a:ext>
            </a:extLst>
          </p:cNvPr>
          <p:cNvSpPr txBox="1"/>
          <p:nvPr/>
        </p:nvSpPr>
        <p:spPr>
          <a:xfrm>
            <a:off x="7293330" y="1457196"/>
            <a:ext cx="1356782" cy="400110"/>
          </a:xfrm>
          <a:prstGeom prst="rect">
            <a:avLst/>
          </a:prstGeom>
          <a:noFill/>
        </p:spPr>
        <p:txBody>
          <a:bodyPr wrap="square" rtlCol="0">
            <a:spAutoFit/>
          </a:bodyPr>
          <a:lstStyle/>
          <a:p>
            <a:pPr algn="ctr"/>
            <a:r>
              <a:rPr lang="en-US" sz="2000" dirty="0"/>
              <a:t>Model</a:t>
            </a:r>
          </a:p>
        </p:txBody>
      </p:sp>
      <p:sp>
        <p:nvSpPr>
          <p:cNvPr id="34" name="TextBox 33">
            <a:extLst>
              <a:ext uri="{FF2B5EF4-FFF2-40B4-BE49-F238E27FC236}">
                <a16:creationId xmlns:a16="http://schemas.microsoft.com/office/drawing/2014/main" id="{86378192-5E16-4238-9FA6-674482EF630C}"/>
              </a:ext>
            </a:extLst>
          </p:cNvPr>
          <p:cNvSpPr txBox="1"/>
          <p:nvPr/>
        </p:nvSpPr>
        <p:spPr>
          <a:xfrm>
            <a:off x="7293330" y="2260380"/>
            <a:ext cx="1356782" cy="707886"/>
          </a:xfrm>
          <a:prstGeom prst="rect">
            <a:avLst/>
          </a:prstGeom>
          <a:noFill/>
        </p:spPr>
        <p:txBody>
          <a:bodyPr wrap="square" rtlCol="0">
            <a:spAutoFit/>
          </a:bodyPr>
          <a:lstStyle/>
          <a:p>
            <a:pPr algn="ctr"/>
            <a:r>
              <a:rPr lang="en-US" sz="2000" dirty="0"/>
              <a:t>Parameter Tuning</a:t>
            </a:r>
          </a:p>
        </p:txBody>
      </p:sp>
      <p:sp>
        <p:nvSpPr>
          <p:cNvPr id="39" name="TextBox 38">
            <a:extLst>
              <a:ext uri="{FF2B5EF4-FFF2-40B4-BE49-F238E27FC236}">
                <a16:creationId xmlns:a16="http://schemas.microsoft.com/office/drawing/2014/main" id="{2F09B127-0FDE-4636-B2C4-C8B9BC6DA974}"/>
              </a:ext>
            </a:extLst>
          </p:cNvPr>
          <p:cNvSpPr txBox="1"/>
          <p:nvPr/>
        </p:nvSpPr>
        <p:spPr>
          <a:xfrm>
            <a:off x="7293329" y="3919266"/>
            <a:ext cx="1560381" cy="1323439"/>
          </a:xfrm>
          <a:prstGeom prst="rect">
            <a:avLst/>
          </a:prstGeom>
          <a:noFill/>
        </p:spPr>
        <p:txBody>
          <a:bodyPr wrap="square" rtlCol="0">
            <a:spAutoFit/>
          </a:bodyPr>
          <a:lstStyle/>
          <a:p>
            <a:pPr algn="ctr"/>
            <a:r>
              <a:rPr lang="en-US" sz="2000" strike="sngStrike" dirty="0" err="1"/>
              <a:t>Gom</a:t>
            </a:r>
            <a:br>
              <a:rPr lang="en-US" sz="2000" strike="sngStrike" dirty="0"/>
            </a:br>
            <a:r>
              <a:rPr lang="en-US" sz="2000" strike="sngStrike" dirty="0"/>
              <a:t>Jabbar</a:t>
            </a:r>
            <a:endParaRPr lang="en-US" sz="2000" dirty="0"/>
          </a:p>
          <a:p>
            <a:pPr algn="ctr"/>
            <a:r>
              <a:rPr lang="en-US" sz="2000" dirty="0"/>
              <a:t>Training Parameters</a:t>
            </a:r>
          </a:p>
        </p:txBody>
      </p:sp>
      <p:sp>
        <p:nvSpPr>
          <p:cNvPr id="40" name="TextBox 39">
            <a:extLst>
              <a:ext uri="{FF2B5EF4-FFF2-40B4-BE49-F238E27FC236}">
                <a16:creationId xmlns:a16="http://schemas.microsoft.com/office/drawing/2014/main" id="{22A37813-5F06-4436-AB02-E66AEB410F5D}"/>
              </a:ext>
            </a:extLst>
          </p:cNvPr>
          <p:cNvSpPr txBox="1"/>
          <p:nvPr/>
        </p:nvSpPr>
        <p:spPr>
          <a:xfrm>
            <a:off x="6928853" y="5885929"/>
            <a:ext cx="2369892" cy="707886"/>
          </a:xfrm>
          <a:prstGeom prst="rect">
            <a:avLst/>
          </a:prstGeom>
          <a:noFill/>
        </p:spPr>
        <p:txBody>
          <a:bodyPr wrap="square" rtlCol="0">
            <a:spAutoFit/>
          </a:bodyPr>
          <a:lstStyle/>
          <a:p>
            <a:pPr algn="ctr"/>
            <a:r>
              <a:rPr lang="en-US" sz="2000" dirty="0"/>
              <a:t>Accuracy or similar metric</a:t>
            </a:r>
          </a:p>
        </p:txBody>
      </p:sp>
    </p:spTree>
    <p:extLst>
      <p:ext uri="{BB962C8B-B14F-4D97-AF65-F5344CB8AC3E}">
        <p14:creationId xmlns:p14="http://schemas.microsoft.com/office/powerpoint/2010/main" val="143166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7 intriguing details from the trailer that you probably missed">
            <a:extLst>
              <a:ext uri="{FF2B5EF4-FFF2-40B4-BE49-F238E27FC236}">
                <a16:creationId xmlns:a16="http://schemas.microsoft.com/office/drawing/2014/main" id="{49504BE2-D348-41E8-BDA4-A5C169B5EB6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4231" r="19923"/>
          <a:stretch/>
        </p:blipFill>
        <p:spPr bwMode="auto">
          <a:xfrm>
            <a:off x="5015986" y="3804172"/>
            <a:ext cx="1801943" cy="1348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nks | Know Your Meme">
            <a:extLst>
              <a:ext uri="{FF2B5EF4-FFF2-40B4-BE49-F238E27FC236}">
                <a16:creationId xmlns:a16="http://schemas.microsoft.com/office/drawing/2014/main" id="{36447A14-2B43-45D8-92AE-2F7273A6D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r="6799"/>
          <a:stretch/>
        </p:blipFill>
        <p:spPr bwMode="auto">
          <a:xfrm>
            <a:off x="1608408" y="17352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Online Guitar Tuner with Microphone, Free Guitar Tuning">
            <a:extLst>
              <a:ext uri="{FF2B5EF4-FFF2-40B4-BE49-F238E27FC236}">
                <a16:creationId xmlns:a16="http://schemas.microsoft.com/office/drawing/2014/main" id="{7EDC991A-0D5B-4BE3-9604-DCA17BB64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434" y="1988851"/>
            <a:ext cx="2199046" cy="11521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563B9D1-4285-443C-8803-898DF01298A8}"/>
              </a:ext>
            </a:extLst>
          </p:cNvPr>
          <p:cNvCxnSpPr>
            <a:stCxn id="3074" idx="3"/>
          </p:cNvCxnSpPr>
          <p:nvPr/>
        </p:nvCxnSpPr>
        <p:spPr>
          <a:xfrm>
            <a:off x="3279480" y="749589"/>
            <a:ext cx="1801943"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80EEBD-3F0E-4F24-8034-DCC322213B0F}"/>
              </a:ext>
            </a:extLst>
          </p:cNvPr>
          <p:cNvCxnSpPr>
            <a:cxnSpLocks/>
            <a:endCxn id="3076" idx="0"/>
          </p:cNvCxnSpPr>
          <p:nvPr/>
        </p:nvCxnSpPr>
        <p:spPr>
          <a:xfrm flipH="1">
            <a:off x="5916957" y="1325651"/>
            <a:ext cx="1" cy="66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93C068-4A5D-4D80-B410-A8380879990C}"/>
              </a:ext>
            </a:extLst>
          </p:cNvPr>
          <p:cNvCxnSpPr>
            <a:cxnSpLocks/>
            <a:stCxn id="3076" idx="2"/>
            <a:endCxn id="6" idx="0"/>
          </p:cNvCxnSpPr>
          <p:nvPr/>
        </p:nvCxnSpPr>
        <p:spPr>
          <a:xfrm>
            <a:off x="5916957" y="3140971"/>
            <a:ext cx="1" cy="66320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7522BA2-8C6E-4584-9288-6CF8FE7B9BCD}"/>
              </a:ext>
            </a:extLst>
          </p:cNvPr>
          <p:cNvCxnSpPr>
            <a:cxnSpLocks/>
            <a:stCxn id="3078" idx="1"/>
            <a:endCxn id="3076" idx="1"/>
          </p:cNvCxnSpPr>
          <p:nvPr/>
        </p:nvCxnSpPr>
        <p:spPr>
          <a:xfrm rot="10800000">
            <a:off x="4817434" y="2564911"/>
            <a:ext cx="87626" cy="3613406"/>
          </a:xfrm>
          <a:prstGeom prst="bentConnector3">
            <a:avLst>
              <a:gd name="adj1" fmla="val 1147540"/>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How to Measure Performance of Group and Batch in Standardized Testing -">
            <a:extLst>
              <a:ext uri="{FF2B5EF4-FFF2-40B4-BE49-F238E27FC236}">
                <a16:creationId xmlns:a16="http://schemas.microsoft.com/office/drawing/2014/main" id="{5B60DD2A-D000-4C46-99C0-983FD1C91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060" y="5504071"/>
            <a:ext cx="2023793" cy="13484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267FCFB-090A-45A8-8025-15F0C9FAB058}"/>
              </a:ext>
            </a:extLst>
          </p:cNvPr>
          <p:cNvCxnSpPr>
            <a:cxnSpLocks/>
            <a:endCxn id="3078" idx="0"/>
          </p:cNvCxnSpPr>
          <p:nvPr/>
        </p:nvCxnSpPr>
        <p:spPr>
          <a:xfrm>
            <a:off x="5916956" y="4996767"/>
            <a:ext cx="1" cy="5073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C13570-6AD0-4CA0-A91D-FB741FF4AC32}"/>
              </a:ext>
            </a:extLst>
          </p:cNvPr>
          <p:cNvSpPr txBox="1"/>
          <p:nvPr/>
        </p:nvSpPr>
        <p:spPr>
          <a:xfrm>
            <a:off x="3279480" y="349478"/>
            <a:ext cx="1736506" cy="400110"/>
          </a:xfrm>
          <a:prstGeom prst="rect">
            <a:avLst/>
          </a:prstGeom>
          <a:noFill/>
        </p:spPr>
        <p:txBody>
          <a:bodyPr wrap="square" rtlCol="0">
            <a:spAutoFit/>
          </a:bodyPr>
          <a:lstStyle/>
          <a:p>
            <a:pPr algn="ctr"/>
            <a:r>
              <a:rPr lang="en-US" sz="2000" dirty="0"/>
              <a:t>Preprocessing</a:t>
            </a:r>
          </a:p>
        </p:txBody>
      </p:sp>
      <p:sp>
        <p:nvSpPr>
          <p:cNvPr id="33" name="TextBox 32">
            <a:extLst>
              <a:ext uri="{FF2B5EF4-FFF2-40B4-BE49-F238E27FC236}">
                <a16:creationId xmlns:a16="http://schemas.microsoft.com/office/drawing/2014/main" id="{8CF23C10-AB10-46BC-8F85-586CFEAE9064}"/>
              </a:ext>
            </a:extLst>
          </p:cNvPr>
          <p:cNvSpPr txBox="1"/>
          <p:nvPr/>
        </p:nvSpPr>
        <p:spPr>
          <a:xfrm>
            <a:off x="7293330" y="1457196"/>
            <a:ext cx="1356782" cy="400110"/>
          </a:xfrm>
          <a:prstGeom prst="rect">
            <a:avLst/>
          </a:prstGeom>
          <a:noFill/>
        </p:spPr>
        <p:txBody>
          <a:bodyPr wrap="square" rtlCol="0">
            <a:spAutoFit/>
          </a:bodyPr>
          <a:lstStyle/>
          <a:p>
            <a:pPr algn="ctr"/>
            <a:r>
              <a:rPr lang="en-US" sz="2000" dirty="0"/>
              <a:t>Model</a:t>
            </a:r>
          </a:p>
        </p:txBody>
      </p:sp>
      <p:sp>
        <p:nvSpPr>
          <p:cNvPr id="34" name="TextBox 33">
            <a:extLst>
              <a:ext uri="{FF2B5EF4-FFF2-40B4-BE49-F238E27FC236}">
                <a16:creationId xmlns:a16="http://schemas.microsoft.com/office/drawing/2014/main" id="{86378192-5E16-4238-9FA6-674482EF630C}"/>
              </a:ext>
            </a:extLst>
          </p:cNvPr>
          <p:cNvSpPr txBox="1"/>
          <p:nvPr/>
        </p:nvSpPr>
        <p:spPr>
          <a:xfrm>
            <a:off x="7293330" y="2260380"/>
            <a:ext cx="1356782" cy="707886"/>
          </a:xfrm>
          <a:prstGeom prst="rect">
            <a:avLst/>
          </a:prstGeom>
          <a:noFill/>
        </p:spPr>
        <p:txBody>
          <a:bodyPr wrap="square" rtlCol="0">
            <a:spAutoFit/>
          </a:bodyPr>
          <a:lstStyle/>
          <a:p>
            <a:pPr algn="ctr"/>
            <a:r>
              <a:rPr lang="en-US" sz="2000" dirty="0"/>
              <a:t>Parameter Tuning</a:t>
            </a:r>
          </a:p>
        </p:txBody>
      </p:sp>
      <p:sp>
        <p:nvSpPr>
          <p:cNvPr id="40" name="TextBox 39">
            <a:extLst>
              <a:ext uri="{FF2B5EF4-FFF2-40B4-BE49-F238E27FC236}">
                <a16:creationId xmlns:a16="http://schemas.microsoft.com/office/drawing/2014/main" id="{22A37813-5F06-4436-AB02-E66AEB410F5D}"/>
              </a:ext>
            </a:extLst>
          </p:cNvPr>
          <p:cNvSpPr txBox="1"/>
          <p:nvPr/>
        </p:nvSpPr>
        <p:spPr>
          <a:xfrm>
            <a:off x="6928853" y="5885929"/>
            <a:ext cx="2369892" cy="707886"/>
          </a:xfrm>
          <a:prstGeom prst="rect">
            <a:avLst/>
          </a:prstGeom>
          <a:noFill/>
        </p:spPr>
        <p:txBody>
          <a:bodyPr wrap="square" rtlCol="0">
            <a:spAutoFit/>
          </a:bodyPr>
          <a:lstStyle/>
          <a:p>
            <a:pPr algn="ctr"/>
            <a:r>
              <a:rPr lang="en-US" sz="2000" dirty="0"/>
              <a:t>Accuracy or similar metric</a:t>
            </a:r>
          </a:p>
        </p:txBody>
      </p:sp>
      <p:pic>
        <p:nvPicPr>
          <p:cNvPr id="18" name="Picture 2" descr="Stonks | Know Your Meme">
            <a:extLst>
              <a:ext uri="{FF2B5EF4-FFF2-40B4-BE49-F238E27FC236}">
                <a16:creationId xmlns:a16="http://schemas.microsoft.com/office/drawing/2014/main" id="{A6EE3B31-84CE-4EF5-9D98-91C5F78A103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Photocopy/>
                    </a14:imgEffect>
                    <a14:imgEffect>
                      <a14:saturation sat="0"/>
                    </a14:imgEffect>
                  </a14:imgLayer>
                </a14:imgProps>
              </a:ext>
              <a:ext uri="{28A0092B-C50C-407E-A947-70E740481C1C}">
                <a14:useLocalDpi xmlns:a14="http://schemas.microsoft.com/office/drawing/2010/main" val="0"/>
              </a:ext>
            </a:extLst>
          </a:blip>
          <a:srcRect l="11523" r="6799"/>
          <a:stretch/>
        </p:blipFill>
        <p:spPr bwMode="auto">
          <a:xfrm>
            <a:off x="5081420" y="153293"/>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9252503-D122-4391-AF66-D2F75D44ADCB}"/>
              </a:ext>
            </a:extLst>
          </p:cNvPr>
          <p:cNvSpPr txBox="1"/>
          <p:nvPr/>
        </p:nvSpPr>
        <p:spPr>
          <a:xfrm>
            <a:off x="7293329" y="3919266"/>
            <a:ext cx="1560381" cy="1323439"/>
          </a:xfrm>
          <a:prstGeom prst="rect">
            <a:avLst/>
          </a:prstGeom>
          <a:noFill/>
        </p:spPr>
        <p:txBody>
          <a:bodyPr wrap="square" rtlCol="0">
            <a:spAutoFit/>
          </a:bodyPr>
          <a:lstStyle/>
          <a:p>
            <a:pPr algn="ctr"/>
            <a:r>
              <a:rPr lang="en-US" sz="2000" strike="sngStrike" dirty="0" err="1"/>
              <a:t>Gom</a:t>
            </a:r>
            <a:br>
              <a:rPr lang="en-US" sz="2000" strike="sngStrike" dirty="0"/>
            </a:br>
            <a:r>
              <a:rPr lang="en-US" sz="2000" strike="sngStrike" dirty="0"/>
              <a:t>Jabbar</a:t>
            </a:r>
            <a:endParaRPr lang="en-US" sz="2000" dirty="0"/>
          </a:p>
          <a:p>
            <a:pPr algn="ctr"/>
            <a:r>
              <a:rPr lang="en-US" sz="2000" dirty="0"/>
              <a:t>Training Parameters</a:t>
            </a:r>
          </a:p>
        </p:txBody>
      </p:sp>
    </p:spTree>
    <p:extLst>
      <p:ext uri="{BB962C8B-B14F-4D97-AF65-F5344CB8AC3E}">
        <p14:creationId xmlns:p14="http://schemas.microsoft.com/office/powerpoint/2010/main" val="31759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7 intriguing details from the trailer that you probably missed">
            <a:extLst>
              <a:ext uri="{FF2B5EF4-FFF2-40B4-BE49-F238E27FC236}">
                <a16:creationId xmlns:a16="http://schemas.microsoft.com/office/drawing/2014/main" id="{49504BE2-D348-41E8-BDA4-A5C169B5EB6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4231" r="19923"/>
          <a:stretch/>
        </p:blipFill>
        <p:spPr bwMode="auto">
          <a:xfrm>
            <a:off x="5015986" y="3804172"/>
            <a:ext cx="1801943" cy="1348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nks | Know Your Meme">
            <a:extLst>
              <a:ext uri="{FF2B5EF4-FFF2-40B4-BE49-F238E27FC236}">
                <a16:creationId xmlns:a16="http://schemas.microsoft.com/office/drawing/2014/main" id="{36447A14-2B43-45D8-92AE-2F7273A6D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r="6799"/>
          <a:stretch/>
        </p:blipFill>
        <p:spPr bwMode="auto">
          <a:xfrm>
            <a:off x="1608408" y="17352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Online Guitar Tuner with Microphone, Free Guitar Tuning">
            <a:extLst>
              <a:ext uri="{FF2B5EF4-FFF2-40B4-BE49-F238E27FC236}">
                <a16:creationId xmlns:a16="http://schemas.microsoft.com/office/drawing/2014/main" id="{7EDC991A-0D5B-4BE3-9604-DCA17BB64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434" y="1988851"/>
            <a:ext cx="2199046" cy="11521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563B9D1-4285-443C-8803-898DF01298A8}"/>
              </a:ext>
            </a:extLst>
          </p:cNvPr>
          <p:cNvCxnSpPr>
            <a:stCxn id="3074" idx="3"/>
          </p:cNvCxnSpPr>
          <p:nvPr/>
        </p:nvCxnSpPr>
        <p:spPr>
          <a:xfrm>
            <a:off x="3279480" y="749589"/>
            <a:ext cx="1801943"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80EEBD-3F0E-4F24-8034-DCC322213B0F}"/>
              </a:ext>
            </a:extLst>
          </p:cNvPr>
          <p:cNvCxnSpPr>
            <a:cxnSpLocks/>
            <a:endCxn id="3076" idx="0"/>
          </p:cNvCxnSpPr>
          <p:nvPr/>
        </p:nvCxnSpPr>
        <p:spPr>
          <a:xfrm flipH="1">
            <a:off x="5916957" y="1325651"/>
            <a:ext cx="1" cy="66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93C068-4A5D-4D80-B410-A8380879990C}"/>
              </a:ext>
            </a:extLst>
          </p:cNvPr>
          <p:cNvCxnSpPr>
            <a:cxnSpLocks/>
            <a:stCxn id="3076" idx="2"/>
            <a:endCxn id="6" idx="0"/>
          </p:cNvCxnSpPr>
          <p:nvPr/>
        </p:nvCxnSpPr>
        <p:spPr>
          <a:xfrm>
            <a:off x="5916957" y="3140971"/>
            <a:ext cx="1" cy="66320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7522BA2-8C6E-4584-9288-6CF8FE7B9BCD}"/>
              </a:ext>
            </a:extLst>
          </p:cNvPr>
          <p:cNvCxnSpPr>
            <a:cxnSpLocks/>
            <a:stCxn id="3078" idx="1"/>
            <a:endCxn id="3076" idx="1"/>
          </p:cNvCxnSpPr>
          <p:nvPr/>
        </p:nvCxnSpPr>
        <p:spPr>
          <a:xfrm rot="10800000">
            <a:off x="4817434" y="2564911"/>
            <a:ext cx="87626" cy="3613406"/>
          </a:xfrm>
          <a:prstGeom prst="bentConnector3">
            <a:avLst>
              <a:gd name="adj1" fmla="val 1147540"/>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How to Measure Performance of Group and Batch in Standardized Testing -">
            <a:extLst>
              <a:ext uri="{FF2B5EF4-FFF2-40B4-BE49-F238E27FC236}">
                <a16:creationId xmlns:a16="http://schemas.microsoft.com/office/drawing/2014/main" id="{5B60DD2A-D000-4C46-99C0-983FD1C91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060" y="5504071"/>
            <a:ext cx="2023793" cy="13484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267FCFB-090A-45A8-8025-15F0C9FAB058}"/>
              </a:ext>
            </a:extLst>
          </p:cNvPr>
          <p:cNvCxnSpPr>
            <a:cxnSpLocks/>
            <a:endCxn id="3078" idx="0"/>
          </p:cNvCxnSpPr>
          <p:nvPr/>
        </p:nvCxnSpPr>
        <p:spPr>
          <a:xfrm>
            <a:off x="5916956" y="4996767"/>
            <a:ext cx="1" cy="5073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C13570-6AD0-4CA0-A91D-FB741FF4AC32}"/>
              </a:ext>
            </a:extLst>
          </p:cNvPr>
          <p:cNvSpPr txBox="1"/>
          <p:nvPr/>
        </p:nvSpPr>
        <p:spPr>
          <a:xfrm>
            <a:off x="3279480" y="349478"/>
            <a:ext cx="1736506" cy="400110"/>
          </a:xfrm>
          <a:prstGeom prst="rect">
            <a:avLst/>
          </a:prstGeom>
          <a:noFill/>
        </p:spPr>
        <p:txBody>
          <a:bodyPr wrap="square" rtlCol="0">
            <a:spAutoFit/>
          </a:bodyPr>
          <a:lstStyle/>
          <a:p>
            <a:pPr algn="ctr"/>
            <a:r>
              <a:rPr lang="en-US" sz="2000" dirty="0"/>
              <a:t>Preprocessing</a:t>
            </a:r>
          </a:p>
        </p:txBody>
      </p:sp>
      <p:sp>
        <p:nvSpPr>
          <p:cNvPr id="33" name="TextBox 32">
            <a:extLst>
              <a:ext uri="{FF2B5EF4-FFF2-40B4-BE49-F238E27FC236}">
                <a16:creationId xmlns:a16="http://schemas.microsoft.com/office/drawing/2014/main" id="{8CF23C10-AB10-46BC-8F85-586CFEAE9064}"/>
              </a:ext>
            </a:extLst>
          </p:cNvPr>
          <p:cNvSpPr txBox="1"/>
          <p:nvPr/>
        </p:nvSpPr>
        <p:spPr>
          <a:xfrm>
            <a:off x="7293330" y="1457196"/>
            <a:ext cx="1356782" cy="400110"/>
          </a:xfrm>
          <a:prstGeom prst="rect">
            <a:avLst/>
          </a:prstGeom>
          <a:noFill/>
        </p:spPr>
        <p:txBody>
          <a:bodyPr wrap="square" rtlCol="0">
            <a:spAutoFit/>
          </a:bodyPr>
          <a:lstStyle/>
          <a:p>
            <a:pPr algn="ctr"/>
            <a:r>
              <a:rPr lang="en-US" sz="2000" dirty="0"/>
              <a:t>Model</a:t>
            </a:r>
          </a:p>
        </p:txBody>
      </p:sp>
      <p:sp>
        <p:nvSpPr>
          <p:cNvPr id="34" name="TextBox 33">
            <a:extLst>
              <a:ext uri="{FF2B5EF4-FFF2-40B4-BE49-F238E27FC236}">
                <a16:creationId xmlns:a16="http://schemas.microsoft.com/office/drawing/2014/main" id="{86378192-5E16-4238-9FA6-674482EF630C}"/>
              </a:ext>
            </a:extLst>
          </p:cNvPr>
          <p:cNvSpPr txBox="1"/>
          <p:nvPr/>
        </p:nvSpPr>
        <p:spPr>
          <a:xfrm>
            <a:off x="7293330" y="2260380"/>
            <a:ext cx="1356782" cy="707886"/>
          </a:xfrm>
          <a:prstGeom prst="rect">
            <a:avLst/>
          </a:prstGeom>
          <a:noFill/>
        </p:spPr>
        <p:txBody>
          <a:bodyPr wrap="square" rtlCol="0">
            <a:spAutoFit/>
          </a:bodyPr>
          <a:lstStyle/>
          <a:p>
            <a:pPr algn="ctr"/>
            <a:r>
              <a:rPr lang="en-US" sz="2000" dirty="0"/>
              <a:t>Parameter Tuning</a:t>
            </a:r>
          </a:p>
        </p:txBody>
      </p:sp>
      <p:sp>
        <p:nvSpPr>
          <p:cNvPr id="40" name="TextBox 39">
            <a:extLst>
              <a:ext uri="{FF2B5EF4-FFF2-40B4-BE49-F238E27FC236}">
                <a16:creationId xmlns:a16="http://schemas.microsoft.com/office/drawing/2014/main" id="{22A37813-5F06-4436-AB02-E66AEB410F5D}"/>
              </a:ext>
            </a:extLst>
          </p:cNvPr>
          <p:cNvSpPr txBox="1"/>
          <p:nvPr/>
        </p:nvSpPr>
        <p:spPr>
          <a:xfrm>
            <a:off x="6928853" y="5885929"/>
            <a:ext cx="2369892" cy="707886"/>
          </a:xfrm>
          <a:prstGeom prst="rect">
            <a:avLst/>
          </a:prstGeom>
          <a:noFill/>
        </p:spPr>
        <p:txBody>
          <a:bodyPr wrap="square" rtlCol="0">
            <a:spAutoFit/>
          </a:bodyPr>
          <a:lstStyle/>
          <a:p>
            <a:pPr algn="ctr"/>
            <a:r>
              <a:rPr lang="en-US" sz="2000" dirty="0"/>
              <a:t>Accuracy or similar metric</a:t>
            </a:r>
          </a:p>
        </p:txBody>
      </p:sp>
      <p:sp>
        <p:nvSpPr>
          <p:cNvPr id="17" name="TextBox 16">
            <a:extLst>
              <a:ext uri="{FF2B5EF4-FFF2-40B4-BE49-F238E27FC236}">
                <a16:creationId xmlns:a16="http://schemas.microsoft.com/office/drawing/2014/main" id="{EA1B98B1-3C12-4023-BDC5-3BF1E837DCC0}"/>
              </a:ext>
            </a:extLst>
          </p:cNvPr>
          <p:cNvSpPr txBox="1"/>
          <p:nvPr/>
        </p:nvSpPr>
        <p:spPr>
          <a:xfrm>
            <a:off x="7016480" y="173528"/>
            <a:ext cx="4535443" cy="1200329"/>
          </a:xfrm>
          <a:prstGeom prst="rect">
            <a:avLst/>
          </a:prstGeom>
          <a:noFill/>
        </p:spPr>
        <p:txBody>
          <a:bodyPr wrap="square" rtlCol="0">
            <a:spAutoFit/>
          </a:bodyPr>
          <a:lstStyle/>
          <a:p>
            <a:r>
              <a:rPr lang="en-US" b="1" dirty="0"/>
              <a:t>Feature Selection: artifact thresholds, channel/filter, voxel selection, feature weights </a:t>
            </a:r>
            <a:br>
              <a:rPr lang="en-US" dirty="0"/>
            </a:br>
            <a:endParaRPr lang="en-US" dirty="0"/>
          </a:p>
        </p:txBody>
      </p:sp>
      <p:pic>
        <p:nvPicPr>
          <p:cNvPr id="19" name="Picture 2" descr="Stonks | Know Your Meme">
            <a:extLst>
              <a:ext uri="{FF2B5EF4-FFF2-40B4-BE49-F238E27FC236}">
                <a16:creationId xmlns:a16="http://schemas.microsoft.com/office/drawing/2014/main" id="{DE36D551-0C51-4793-9294-17AAC708AE1E}"/>
              </a:ext>
            </a:extLst>
          </p:cNvPr>
          <p:cNvPicPr>
            <a:picLocks noChangeAspect="1" noChangeArrowheads="1"/>
          </p:cNvPicPr>
          <p:nvPr/>
        </p:nvPicPr>
        <p:blipFill rotWithShape="1">
          <a:blip r:embed="rId6">
            <a:alphaModFix amt="35000"/>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l="11523" r="6799"/>
          <a:stretch/>
        </p:blipFill>
        <p:spPr bwMode="auto">
          <a:xfrm>
            <a:off x="5073829" y="15676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C5620F1-CE11-4CB8-8683-20E5C40F96AD}"/>
              </a:ext>
            </a:extLst>
          </p:cNvPr>
          <p:cNvSpPr txBox="1"/>
          <p:nvPr/>
        </p:nvSpPr>
        <p:spPr>
          <a:xfrm>
            <a:off x="7293329" y="3919266"/>
            <a:ext cx="1560381" cy="1323439"/>
          </a:xfrm>
          <a:prstGeom prst="rect">
            <a:avLst/>
          </a:prstGeom>
          <a:noFill/>
        </p:spPr>
        <p:txBody>
          <a:bodyPr wrap="square" rtlCol="0">
            <a:spAutoFit/>
          </a:bodyPr>
          <a:lstStyle/>
          <a:p>
            <a:pPr algn="ctr"/>
            <a:r>
              <a:rPr lang="en-US" sz="2000" strike="sngStrike" dirty="0" err="1"/>
              <a:t>Gom</a:t>
            </a:r>
            <a:br>
              <a:rPr lang="en-US" sz="2000" strike="sngStrike" dirty="0"/>
            </a:br>
            <a:r>
              <a:rPr lang="en-US" sz="2000" strike="sngStrike" dirty="0"/>
              <a:t>Jabbar</a:t>
            </a:r>
            <a:endParaRPr lang="en-US" sz="2000" dirty="0"/>
          </a:p>
          <a:p>
            <a:pPr algn="ctr"/>
            <a:r>
              <a:rPr lang="en-US" sz="2000" dirty="0"/>
              <a:t>Training Parameters</a:t>
            </a:r>
          </a:p>
        </p:txBody>
      </p:sp>
    </p:spTree>
    <p:extLst>
      <p:ext uri="{BB962C8B-B14F-4D97-AF65-F5344CB8AC3E}">
        <p14:creationId xmlns:p14="http://schemas.microsoft.com/office/powerpoint/2010/main" val="118974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7 intriguing details from the trailer that you probably missed">
            <a:extLst>
              <a:ext uri="{FF2B5EF4-FFF2-40B4-BE49-F238E27FC236}">
                <a16:creationId xmlns:a16="http://schemas.microsoft.com/office/drawing/2014/main" id="{49504BE2-D348-41E8-BDA4-A5C169B5EB6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4231" r="19923"/>
          <a:stretch/>
        </p:blipFill>
        <p:spPr bwMode="auto">
          <a:xfrm>
            <a:off x="5015986" y="3804172"/>
            <a:ext cx="1801943" cy="1348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nks | Know Your Meme">
            <a:extLst>
              <a:ext uri="{FF2B5EF4-FFF2-40B4-BE49-F238E27FC236}">
                <a16:creationId xmlns:a16="http://schemas.microsoft.com/office/drawing/2014/main" id="{36447A14-2B43-45D8-92AE-2F7273A6D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r="6799"/>
          <a:stretch/>
        </p:blipFill>
        <p:spPr bwMode="auto">
          <a:xfrm>
            <a:off x="1608408" y="17352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Online Guitar Tuner with Microphone, Free Guitar Tuning">
            <a:extLst>
              <a:ext uri="{FF2B5EF4-FFF2-40B4-BE49-F238E27FC236}">
                <a16:creationId xmlns:a16="http://schemas.microsoft.com/office/drawing/2014/main" id="{7EDC991A-0D5B-4BE3-9604-DCA17BB64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434" y="1988851"/>
            <a:ext cx="2199046" cy="11521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563B9D1-4285-443C-8803-898DF01298A8}"/>
              </a:ext>
            </a:extLst>
          </p:cNvPr>
          <p:cNvCxnSpPr>
            <a:stCxn id="3074" idx="3"/>
          </p:cNvCxnSpPr>
          <p:nvPr/>
        </p:nvCxnSpPr>
        <p:spPr>
          <a:xfrm>
            <a:off x="3279480" y="749589"/>
            <a:ext cx="1801943"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80EEBD-3F0E-4F24-8034-DCC322213B0F}"/>
              </a:ext>
            </a:extLst>
          </p:cNvPr>
          <p:cNvCxnSpPr>
            <a:cxnSpLocks/>
            <a:endCxn id="3076" idx="0"/>
          </p:cNvCxnSpPr>
          <p:nvPr/>
        </p:nvCxnSpPr>
        <p:spPr>
          <a:xfrm flipH="1">
            <a:off x="5916957" y="1325651"/>
            <a:ext cx="1" cy="66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93C068-4A5D-4D80-B410-A8380879990C}"/>
              </a:ext>
            </a:extLst>
          </p:cNvPr>
          <p:cNvCxnSpPr>
            <a:cxnSpLocks/>
            <a:stCxn id="3076" idx="2"/>
            <a:endCxn id="6" idx="0"/>
          </p:cNvCxnSpPr>
          <p:nvPr/>
        </p:nvCxnSpPr>
        <p:spPr>
          <a:xfrm>
            <a:off x="5916957" y="3140971"/>
            <a:ext cx="1" cy="66320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7522BA2-8C6E-4584-9288-6CF8FE7B9BCD}"/>
              </a:ext>
            </a:extLst>
          </p:cNvPr>
          <p:cNvCxnSpPr>
            <a:cxnSpLocks/>
            <a:stCxn id="3078" idx="1"/>
            <a:endCxn id="3076" idx="1"/>
          </p:cNvCxnSpPr>
          <p:nvPr/>
        </p:nvCxnSpPr>
        <p:spPr>
          <a:xfrm rot="10800000">
            <a:off x="4817434" y="2564911"/>
            <a:ext cx="87626" cy="3613406"/>
          </a:xfrm>
          <a:prstGeom prst="bentConnector3">
            <a:avLst>
              <a:gd name="adj1" fmla="val 1147540"/>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How to Measure Performance of Group and Batch in Standardized Testing -">
            <a:extLst>
              <a:ext uri="{FF2B5EF4-FFF2-40B4-BE49-F238E27FC236}">
                <a16:creationId xmlns:a16="http://schemas.microsoft.com/office/drawing/2014/main" id="{5B60DD2A-D000-4C46-99C0-983FD1C91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060" y="5504071"/>
            <a:ext cx="2023793" cy="134849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267FCFB-090A-45A8-8025-15F0C9FAB058}"/>
              </a:ext>
            </a:extLst>
          </p:cNvPr>
          <p:cNvCxnSpPr>
            <a:cxnSpLocks/>
            <a:endCxn id="3078" idx="0"/>
          </p:cNvCxnSpPr>
          <p:nvPr/>
        </p:nvCxnSpPr>
        <p:spPr>
          <a:xfrm>
            <a:off x="5916956" y="4996767"/>
            <a:ext cx="1" cy="5073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C13570-6AD0-4CA0-A91D-FB741FF4AC32}"/>
              </a:ext>
            </a:extLst>
          </p:cNvPr>
          <p:cNvSpPr txBox="1"/>
          <p:nvPr/>
        </p:nvSpPr>
        <p:spPr>
          <a:xfrm>
            <a:off x="3279480" y="349478"/>
            <a:ext cx="1736506" cy="400110"/>
          </a:xfrm>
          <a:prstGeom prst="rect">
            <a:avLst/>
          </a:prstGeom>
          <a:noFill/>
        </p:spPr>
        <p:txBody>
          <a:bodyPr wrap="square" rtlCol="0">
            <a:spAutoFit/>
          </a:bodyPr>
          <a:lstStyle/>
          <a:p>
            <a:pPr algn="ctr"/>
            <a:r>
              <a:rPr lang="en-US" sz="2000" dirty="0"/>
              <a:t>Preprocessing</a:t>
            </a:r>
          </a:p>
        </p:txBody>
      </p:sp>
      <p:sp>
        <p:nvSpPr>
          <p:cNvPr id="33" name="TextBox 32">
            <a:extLst>
              <a:ext uri="{FF2B5EF4-FFF2-40B4-BE49-F238E27FC236}">
                <a16:creationId xmlns:a16="http://schemas.microsoft.com/office/drawing/2014/main" id="{8CF23C10-AB10-46BC-8F85-586CFEAE9064}"/>
              </a:ext>
            </a:extLst>
          </p:cNvPr>
          <p:cNvSpPr txBox="1"/>
          <p:nvPr/>
        </p:nvSpPr>
        <p:spPr>
          <a:xfrm>
            <a:off x="7293330" y="1457196"/>
            <a:ext cx="1356782" cy="400110"/>
          </a:xfrm>
          <a:prstGeom prst="rect">
            <a:avLst/>
          </a:prstGeom>
          <a:noFill/>
        </p:spPr>
        <p:txBody>
          <a:bodyPr wrap="square" rtlCol="0">
            <a:spAutoFit/>
          </a:bodyPr>
          <a:lstStyle/>
          <a:p>
            <a:pPr algn="ctr"/>
            <a:r>
              <a:rPr lang="en-US" sz="2000" dirty="0"/>
              <a:t>Model</a:t>
            </a:r>
          </a:p>
        </p:txBody>
      </p:sp>
      <p:sp>
        <p:nvSpPr>
          <p:cNvPr id="34" name="TextBox 33">
            <a:extLst>
              <a:ext uri="{FF2B5EF4-FFF2-40B4-BE49-F238E27FC236}">
                <a16:creationId xmlns:a16="http://schemas.microsoft.com/office/drawing/2014/main" id="{86378192-5E16-4238-9FA6-674482EF630C}"/>
              </a:ext>
            </a:extLst>
          </p:cNvPr>
          <p:cNvSpPr txBox="1"/>
          <p:nvPr/>
        </p:nvSpPr>
        <p:spPr>
          <a:xfrm>
            <a:off x="7293330" y="2260380"/>
            <a:ext cx="1356782" cy="707886"/>
          </a:xfrm>
          <a:prstGeom prst="rect">
            <a:avLst/>
          </a:prstGeom>
          <a:noFill/>
        </p:spPr>
        <p:txBody>
          <a:bodyPr wrap="square" rtlCol="0">
            <a:spAutoFit/>
          </a:bodyPr>
          <a:lstStyle/>
          <a:p>
            <a:pPr algn="ctr"/>
            <a:r>
              <a:rPr lang="en-US" sz="2000" dirty="0"/>
              <a:t>Parameter Tuning</a:t>
            </a:r>
          </a:p>
        </p:txBody>
      </p:sp>
      <p:sp>
        <p:nvSpPr>
          <p:cNvPr id="40" name="TextBox 39">
            <a:extLst>
              <a:ext uri="{FF2B5EF4-FFF2-40B4-BE49-F238E27FC236}">
                <a16:creationId xmlns:a16="http://schemas.microsoft.com/office/drawing/2014/main" id="{22A37813-5F06-4436-AB02-E66AEB410F5D}"/>
              </a:ext>
            </a:extLst>
          </p:cNvPr>
          <p:cNvSpPr txBox="1"/>
          <p:nvPr/>
        </p:nvSpPr>
        <p:spPr>
          <a:xfrm>
            <a:off x="6928853" y="5885929"/>
            <a:ext cx="2369892" cy="707886"/>
          </a:xfrm>
          <a:prstGeom prst="rect">
            <a:avLst/>
          </a:prstGeom>
          <a:noFill/>
        </p:spPr>
        <p:txBody>
          <a:bodyPr wrap="square" rtlCol="0">
            <a:spAutoFit/>
          </a:bodyPr>
          <a:lstStyle/>
          <a:p>
            <a:pPr algn="ctr"/>
            <a:r>
              <a:rPr lang="en-US" sz="2000" dirty="0"/>
              <a:t>Accuracy or similar metric</a:t>
            </a:r>
          </a:p>
        </p:txBody>
      </p:sp>
      <p:sp>
        <p:nvSpPr>
          <p:cNvPr id="17" name="TextBox 16">
            <a:extLst>
              <a:ext uri="{FF2B5EF4-FFF2-40B4-BE49-F238E27FC236}">
                <a16:creationId xmlns:a16="http://schemas.microsoft.com/office/drawing/2014/main" id="{EA1B98B1-3C12-4023-BDC5-3BF1E837DCC0}"/>
              </a:ext>
            </a:extLst>
          </p:cNvPr>
          <p:cNvSpPr txBox="1"/>
          <p:nvPr/>
        </p:nvSpPr>
        <p:spPr>
          <a:xfrm>
            <a:off x="7016480" y="173528"/>
            <a:ext cx="4535443" cy="1200329"/>
          </a:xfrm>
          <a:prstGeom prst="rect">
            <a:avLst/>
          </a:prstGeom>
          <a:noFill/>
        </p:spPr>
        <p:txBody>
          <a:bodyPr wrap="square" rtlCol="0">
            <a:spAutoFit/>
          </a:bodyPr>
          <a:lstStyle/>
          <a:p>
            <a:r>
              <a:rPr lang="en-US" b="1" dirty="0"/>
              <a:t>Feature Selection: artifact thresholds, channel/filter, voxel selection, feature weights </a:t>
            </a:r>
            <a:br>
              <a:rPr lang="en-US" dirty="0"/>
            </a:br>
            <a:endParaRPr lang="en-US" dirty="0"/>
          </a:p>
        </p:txBody>
      </p:sp>
      <p:pic>
        <p:nvPicPr>
          <p:cNvPr id="19" name="Picture 2" descr="Stonks | Know Your Meme">
            <a:extLst>
              <a:ext uri="{FF2B5EF4-FFF2-40B4-BE49-F238E27FC236}">
                <a16:creationId xmlns:a16="http://schemas.microsoft.com/office/drawing/2014/main" id="{DE36D551-0C51-4793-9294-17AAC708AE1E}"/>
              </a:ext>
            </a:extLst>
          </p:cNvPr>
          <p:cNvPicPr>
            <a:picLocks noChangeAspect="1" noChangeArrowheads="1"/>
          </p:cNvPicPr>
          <p:nvPr/>
        </p:nvPicPr>
        <p:blipFill rotWithShape="1">
          <a:blip r:embed="rId6">
            <a:alphaModFix amt="35000"/>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l="11523" r="6799"/>
          <a:stretch/>
        </p:blipFill>
        <p:spPr bwMode="auto">
          <a:xfrm>
            <a:off x="5073829" y="156768"/>
            <a:ext cx="1671072" cy="1152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BD0DE71F-556C-49D1-8873-F2C25C14171E}"/>
              </a:ext>
            </a:extLst>
          </p:cNvPr>
          <p:cNvSpPr/>
          <p:nvPr/>
        </p:nvSpPr>
        <p:spPr>
          <a:xfrm>
            <a:off x="8650112" y="1607977"/>
            <a:ext cx="735557" cy="1200329"/>
          </a:xfrm>
          <a:prstGeom prst="righ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8C8220A-401C-46E5-B7A6-1148BB1D82E6}"/>
              </a:ext>
            </a:extLst>
          </p:cNvPr>
          <p:cNvSpPr txBox="1"/>
          <p:nvPr/>
        </p:nvSpPr>
        <p:spPr>
          <a:xfrm>
            <a:off x="9653957" y="1767937"/>
            <a:ext cx="2538043" cy="1754326"/>
          </a:xfrm>
          <a:prstGeom prst="rect">
            <a:avLst/>
          </a:prstGeom>
          <a:noFill/>
        </p:spPr>
        <p:txBody>
          <a:bodyPr wrap="square" rtlCol="0">
            <a:spAutoFit/>
          </a:bodyPr>
          <a:lstStyle/>
          <a:p>
            <a:r>
              <a:rPr lang="en-US" b="1" dirty="0"/>
              <a:t>Feature Selection: artifact thresholds, channel/filter, voxel selection, feature weights </a:t>
            </a:r>
            <a:br>
              <a:rPr lang="en-US" dirty="0"/>
            </a:br>
            <a:endParaRPr lang="en-US" dirty="0"/>
          </a:p>
        </p:txBody>
      </p:sp>
      <p:sp>
        <p:nvSpPr>
          <p:cNvPr id="22" name="TextBox 21">
            <a:extLst>
              <a:ext uri="{FF2B5EF4-FFF2-40B4-BE49-F238E27FC236}">
                <a16:creationId xmlns:a16="http://schemas.microsoft.com/office/drawing/2014/main" id="{079A3458-34E4-4AB7-9F58-F1707D3EBE76}"/>
              </a:ext>
            </a:extLst>
          </p:cNvPr>
          <p:cNvSpPr txBox="1"/>
          <p:nvPr/>
        </p:nvSpPr>
        <p:spPr>
          <a:xfrm>
            <a:off x="7293329" y="3919266"/>
            <a:ext cx="1560381" cy="1323439"/>
          </a:xfrm>
          <a:prstGeom prst="rect">
            <a:avLst/>
          </a:prstGeom>
          <a:noFill/>
        </p:spPr>
        <p:txBody>
          <a:bodyPr wrap="square" rtlCol="0">
            <a:spAutoFit/>
          </a:bodyPr>
          <a:lstStyle/>
          <a:p>
            <a:pPr algn="ctr"/>
            <a:r>
              <a:rPr lang="en-US" sz="2000" strike="sngStrike" dirty="0" err="1"/>
              <a:t>Gom</a:t>
            </a:r>
            <a:br>
              <a:rPr lang="en-US" sz="2000" strike="sngStrike" dirty="0"/>
            </a:br>
            <a:r>
              <a:rPr lang="en-US" sz="2000" strike="sngStrike" dirty="0"/>
              <a:t>Jabbar</a:t>
            </a:r>
            <a:endParaRPr lang="en-US" sz="2000" dirty="0"/>
          </a:p>
          <a:p>
            <a:pPr algn="ctr"/>
            <a:r>
              <a:rPr lang="en-US" sz="2000" dirty="0"/>
              <a:t>Training Parameters</a:t>
            </a:r>
          </a:p>
        </p:txBody>
      </p:sp>
    </p:spTree>
    <p:extLst>
      <p:ext uri="{BB962C8B-B14F-4D97-AF65-F5344CB8AC3E}">
        <p14:creationId xmlns:p14="http://schemas.microsoft.com/office/powerpoint/2010/main" val="1661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4F5B3-4AED-466F-A6DE-AF603A4DB6D9}"/>
              </a:ext>
            </a:extLst>
          </p:cNvPr>
          <p:cNvSpPr/>
          <p:nvPr/>
        </p:nvSpPr>
        <p:spPr>
          <a:xfrm>
            <a:off x="4277617" y="6488668"/>
            <a:ext cx="3636765" cy="369332"/>
          </a:xfrm>
          <a:prstGeom prst="rect">
            <a:avLst/>
          </a:prstGeom>
        </p:spPr>
        <p:txBody>
          <a:bodyPr wrap="none">
            <a:spAutoFit/>
          </a:bodyPr>
          <a:lstStyle/>
          <a:p>
            <a:r>
              <a:rPr lang="en-US" dirty="0"/>
              <a:t>http://shinyapps.org/apps/p-hacker/</a:t>
            </a:r>
          </a:p>
        </p:txBody>
      </p:sp>
      <p:pic>
        <p:nvPicPr>
          <p:cNvPr id="6" name="Picture 5">
            <a:extLst>
              <a:ext uri="{FF2B5EF4-FFF2-40B4-BE49-F238E27FC236}">
                <a16:creationId xmlns:a16="http://schemas.microsoft.com/office/drawing/2014/main" id="{2CDA418B-C4C7-4DDA-A7EC-F85759BEC709}"/>
              </a:ext>
            </a:extLst>
          </p:cNvPr>
          <p:cNvPicPr>
            <a:picLocks noChangeAspect="1"/>
          </p:cNvPicPr>
          <p:nvPr/>
        </p:nvPicPr>
        <p:blipFill rotWithShape="1">
          <a:blip r:embed="rId2"/>
          <a:srcRect l="1950" t="12892" r="27619" b="5364"/>
          <a:stretch/>
        </p:blipFill>
        <p:spPr>
          <a:xfrm>
            <a:off x="6110516" y="1444789"/>
            <a:ext cx="6081484" cy="3968421"/>
          </a:xfrm>
          <a:prstGeom prst="rect">
            <a:avLst/>
          </a:prstGeom>
        </p:spPr>
      </p:pic>
      <p:pic>
        <p:nvPicPr>
          <p:cNvPr id="7" name="Picture 6">
            <a:extLst>
              <a:ext uri="{FF2B5EF4-FFF2-40B4-BE49-F238E27FC236}">
                <a16:creationId xmlns:a16="http://schemas.microsoft.com/office/drawing/2014/main" id="{87ECD720-69F4-49D3-AA8C-F1B3E94F0514}"/>
              </a:ext>
            </a:extLst>
          </p:cNvPr>
          <p:cNvPicPr>
            <a:picLocks noChangeAspect="1"/>
          </p:cNvPicPr>
          <p:nvPr/>
        </p:nvPicPr>
        <p:blipFill rotWithShape="1">
          <a:blip r:embed="rId3"/>
          <a:srcRect l="2382"/>
          <a:stretch/>
        </p:blipFill>
        <p:spPr>
          <a:xfrm>
            <a:off x="0" y="1444789"/>
            <a:ext cx="6064493" cy="3902324"/>
          </a:xfrm>
          <a:prstGeom prst="rect">
            <a:avLst/>
          </a:prstGeom>
        </p:spPr>
      </p:pic>
    </p:spTree>
    <p:extLst>
      <p:ext uri="{BB962C8B-B14F-4D97-AF65-F5344CB8AC3E}">
        <p14:creationId xmlns:p14="http://schemas.microsoft.com/office/powerpoint/2010/main" val="19351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58E2-7151-4D32-A026-32A8031B95FC}"/>
              </a:ext>
            </a:extLst>
          </p:cNvPr>
          <p:cNvSpPr>
            <a:spLocks noGrp="1"/>
          </p:cNvSpPr>
          <p:nvPr>
            <p:ph type="title"/>
          </p:nvPr>
        </p:nvSpPr>
        <p:spPr/>
        <p:txBody>
          <a:bodyPr/>
          <a:lstStyle/>
          <a:p>
            <a:r>
              <a:rPr lang="en-US" dirty="0"/>
              <a:t>Approaches to test/minimize overfitting</a:t>
            </a:r>
          </a:p>
        </p:txBody>
      </p:sp>
      <p:sp>
        <p:nvSpPr>
          <p:cNvPr id="5" name="Content Placeholder 4">
            <a:extLst>
              <a:ext uri="{FF2B5EF4-FFF2-40B4-BE49-F238E27FC236}">
                <a16:creationId xmlns:a16="http://schemas.microsoft.com/office/drawing/2014/main" id="{12636A23-746A-4BDE-9451-3F3E4E0AA63B}"/>
              </a:ext>
            </a:extLst>
          </p:cNvPr>
          <p:cNvSpPr>
            <a:spLocks noGrp="1"/>
          </p:cNvSpPr>
          <p:nvPr>
            <p:ph idx="1"/>
          </p:nvPr>
        </p:nvSpPr>
        <p:spPr/>
        <p:txBody>
          <a:bodyPr/>
          <a:lstStyle/>
          <a:p>
            <a:r>
              <a:rPr lang="en-US" dirty="0"/>
              <a:t>Cross-validation (standard)</a:t>
            </a:r>
          </a:p>
          <a:p>
            <a:r>
              <a:rPr lang="en-US" dirty="0"/>
              <a:t>Lock-boxing</a:t>
            </a:r>
          </a:p>
          <a:p>
            <a:r>
              <a:rPr lang="en-US" dirty="0"/>
              <a:t>“Blind” analyses</a:t>
            </a:r>
          </a:p>
          <a:p>
            <a:r>
              <a:rPr lang="en-US" dirty="0"/>
              <a:t>Pre-</a:t>
            </a:r>
            <a:r>
              <a:rPr lang="en-US" dirty="0" err="1"/>
              <a:t>registraiton</a:t>
            </a:r>
            <a:endParaRPr lang="en-US" dirty="0"/>
          </a:p>
        </p:txBody>
      </p:sp>
    </p:spTree>
    <p:extLst>
      <p:ext uri="{BB962C8B-B14F-4D97-AF65-F5344CB8AC3E}">
        <p14:creationId xmlns:p14="http://schemas.microsoft.com/office/powerpoint/2010/main" val="3765870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2967</TotalTime>
  <Words>688</Words>
  <Application>Microsoft Office PowerPoint</Application>
  <PresentationFormat>Widescreen</PresentationFormat>
  <Paragraphs>95</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I Tried a Bunch of Things: The Dangers of Unexpected Overfitting in Classification</vt:lpstr>
      <vt:lpstr>Overview</vt:lpstr>
      <vt:lpstr>Overfitting</vt:lpstr>
      <vt:lpstr>PowerPoint Presentation</vt:lpstr>
      <vt:lpstr>PowerPoint Presentation</vt:lpstr>
      <vt:lpstr>PowerPoint Presentation</vt:lpstr>
      <vt:lpstr>PowerPoint Presentation</vt:lpstr>
      <vt:lpstr>PowerPoint Presentation</vt:lpstr>
      <vt:lpstr>Approaches to test/minimize overfitting</vt:lpstr>
      <vt:lpstr>Addressing Overfitting(?): Cross-validation</vt:lpstr>
      <vt:lpstr>PowerPoint Presentation</vt:lpstr>
      <vt:lpstr>Cross-validation</vt:lpstr>
      <vt:lpstr>The Lockbox approach</vt:lpstr>
      <vt:lpstr>PowerPoint Presentation</vt:lpstr>
      <vt:lpstr>PowerPoint Presentation</vt:lpstr>
      <vt:lpstr>PowerPoint Presentation</vt:lpstr>
      <vt:lpstr>PowerPoint Presentation</vt:lpstr>
      <vt:lpstr>PowerPoint Presentation</vt:lpstr>
      <vt:lpstr>The Blind Analysis Approach</vt:lpstr>
      <vt:lpstr>PowerPoint Presentation</vt:lpstr>
      <vt:lpstr>PowerPoint Presentation</vt:lpstr>
      <vt:lpstr>PowerPoint Presentation</vt:lpstr>
      <vt:lpstr>Preregistration</vt:lpstr>
      <vt:lpstr>Preregistration</vt:lpstr>
      <vt:lpstr>Discussion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Tried a Bunch of Things: The Dangers of Unexpected Overfitting in Classification</dc:title>
  <dc:creator>Thomas Patrick DeRamus</dc:creator>
  <cp:lastModifiedBy>Thomas Patrick DeRamus</cp:lastModifiedBy>
  <cp:revision>33</cp:revision>
  <dcterms:created xsi:type="dcterms:W3CDTF">2020-09-30T14:38:20Z</dcterms:created>
  <dcterms:modified xsi:type="dcterms:W3CDTF">2020-10-02T17:05:48Z</dcterms:modified>
</cp:coreProperties>
</file>